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gif" ContentType="image/gif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6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CC"/>
    <a:srgbClr val="FFCCFF"/>
    <a:srgbClr val="FFCC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2610646038955037"/>
                  <c:y val="-0.16565611894911669"/>
                </c:manualLayout>
              </c:layout>
              <c:showVal val="1"/>
            </c:dLbl>
            <c:dLbl>
              <c:idx val="1"/>
              <c:layout>
                <c:manualLayout>
                  <c:x val="3.7726907189468598E-2"/>
                  <c:y val="-3.6036996263334002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таблетки </c:v>
                </c:pt>
                <c:pt idx="1">
                  <c:v>растворы для инфузий</c:v>
                </c:pt>
                <c:pt idx="2">
                  <c:v>глазные капли</c:v>
                </c:pt>
                <c:pt idx="3">
                  <c:v>капсулы 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0.73700000000000065</c:v>
                </c:pt>
                <c:pt idx="1">
                  <c:v>0.18400000000000041</c:v>
                </c:pt>
                <c:pt idx="2">
                  <c:v>5.6000000000000022E-2</c:v>
                </c:pt>
                <c:pt idx="3">
                  <c:v>2.300000000000001E-2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2012 год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стрептоцид пор. 2,0 г</c:v>
                </c:pt>
                <c:pt idx="1">
                  <c:v>стрептоцид линим. 5%</c:v>
                </c:pt>
                <c:pt idx="2">
                  <c:v>сульфодиметоксин табл. 0,5 г</c:v>
                </c:pt>
                <c:pt idx="3">
                  <c:v>фталазол табл. 0,5 г</c:v>
                </c:pt>
                <c:pt idx="4">
                  <c:v>сульфацил-натрия гл.капли 0,2%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182</c:v>
                </c:pt>
                <c:pt idx="1">
                  <c:v>201</c:v>
                </c:pt>
                <c:pt idx="2">
                  <c:v>122</c:v>
                </c:pt>
                <c:pt idx="3">
                  <c:v>92</c:v>
                </c:pt>
                <c:pt idx="4">
                  <c:v>258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2013 год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elete val="1"/>
          </c:dLbls>
          <c:cat>
            <c:strRef>
              <c:f>Лист1!$A$2:$A$6</c:f>
              <c:strCache>
                <c:ptCount val="5"/>
                <c:pt idx="0">
                  <c:v>стрептоцид пор. 2,0 г</c:v>
                </c:pt>
                <c:pt idx="1">
                  <c:v>стрептоцид линим. 5%</c:v>
                </c:pt>
                <c:pt idx="2">
                  <c:v>сульфодиметоксин табл. 0,5 г</c:v>
                </c:pt>
                <c:pt idx="3">
                  <c:v>фталазол табл. 0,5 г</c:v>
                </c:pt>
                <c:pt idx="4">
                  <c:v>сульфацил-натрия гл.капли 0,2%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247</c:v>
                </c:pt>
                <c:pt idx="1">
                  <c:v>255</c:v>
                </c:pt>
                <c:pt idx="2">
                  <c:v>146</c:v>
                </c:pt>
                <c:pt idx="3">
                  <c:v>101</c:v>
                </c:pt>
                <c:pt idx="4">
                  <c:v>322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стрептоцид пор. 2,0 г</c:v>
                </c:pt>
                <c:pt idx="1">
                  <c:v>стрептоцид линим. 5%</c:v>
                </c:pt>
                <c:pt idx="2">
                  <c:v>сульфодиметоксин табл. 0,5 г</c:v>
                </c:pt>
                <c:pt idx="3">
                  <c:v>фталазол табл. 0,5 г</c:v>
                </c:pt>
                <c:pt idx="4">
                  <c:v>сульфацил-натрия гл.капли 0,2%</c:v>
                </c:pt>
              </c:strCache>
            </c:strRef>
          </c:cat>
          <c:val>
            <c:numRef>
              <c:f>Лист1!$D$2:$D$6</c:f>
            </c:numRef>
          </c:val>
        </c:ser>
        <c:axId val="107569152"/>
        <c:axId val="107570688"/>
      </c:barChart>
      <c:catAx>
        <c:axId val="107569152"/>
        <c:scaling>
          <c:orientation val="minMax"/>
        </c:scaling>
        <c:axPos val="l"/>
        <c:tickLblPos val="nextTo"/>
        <c:crossAx val="107570688"/>
        <c:crosses val="autoZero"/>
        <c:auto val="1"/>
        <c:lblAlgn val="ctr"/>
        <c:lblOffset val="100"/>
      </c:catAx>
      <c:valAx>
        <c:axId val="107570688"/>
        <c:scaling>
          <c:orientation val="minMax"/>
        </c:scaling>
        <c:axPos val="b"/>
        <c:numFmt formatCode="General" sourceLinked="1"/>
        <c:tickLblPos val="nextTo"/>
        <c:crossAx val="10756915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таблетки</c:v>
                </c:pt>
                <c:pt idx="1">
                  <c:v>мази</c:v>
                </c:pt>
                <c:pt idx="2">
                  <c:v>порошок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20.5</c:v>
                </c:pt>
                <c:pt idx="1">
                  <c:v>14.5</c:v>
                </c:pt>
                <c:pt idx="2">
                  <c:v>65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аптека "Таблетка"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стрептомицин пор. 0,5 г</c:v>
                </c:pt>
                <c:pt idx="1">
                  <c:v>гентамицин р-р для инъекций 4%</c:v>
                </c:pt>
                <c:pt idx="2">
                  <c:v>тетрациклин мазь 3%</c:v>
                </c:pt>
                <c:pt idx="3">
                  <c:v>доксициклин табл. 0,1 г</c:v>
                </c:pt>
                <c:pt idx="4">
                  <c:v>эритромицин табл. 0,25 г</c:v>
                </c:pt>
                <c:pt idx="5">
                  <c:v>цефтриаксон пор. 0,5 г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230</c:v>
                </c:pt>
                <c:pt idx="1">
                  <c:v>302</c:v>
                </c:pt>
                <c:pt idx="2">
                  <c:v>360</c:v>
                </c:pt>
                <c:pt idx="3">
                  <c:v>122</c:v>
                </c:pt>
                <c:pt idx="4">
                  <c:v>264</c:v>
                </c:pt>
                <c:pt idx="5">
                  <c:v>275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аптека "Ваш доктор"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стрептомицин пор. 0,5 г</c:v>
                </c:pt>
                <c:pt idx="1">
                  <c:v>гентамицин р-р для инъекций 4%</c:v>
                </c:pt>
                <c:pt idx="2">
                  <c:v>тетрациклин мазь 3%</c:v>
                </c:pt>
                <c:pt idx="3">
                  <c:v>доксициклин табл. 0,1 г</c:v>
                </c:pt>
                <c:pt idx="4">
                  <c:v>эритромицин табл. 0,25 г</c:v>
                </c:pt>
                <c:pt idx="5">
                  <c:v>цефтриаксон пор. 0,5 г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114</c:v>
                </c:pt>
                <c:pt idx="1">
                  <c:v>251</c:v>
                </c:pt>
                <c:pt idx="2">
                  <c:v>304</c:v>
                </c:pt>
                <c:pt idx="3">
                  <c:v>187</c:v>
                </c:pt>
                <c:pt idx="4">
                  <c:v>198</c:v>
                </c:pt>
                <c:pt idx="5">
                  <c:v>236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стрептомицин пор. 0,5 г</c:v>
                </c:pt>
                <c:pt idx="1">
                  <c:v>гентамицин р-р для инъекций 4%</c:v>
                </c:pt>
                <c:pt idx="2">
                  <c:v>тетрациклин мазь 3%</c:v>
                </c:pt>
                <c:pt idx="3">
                  <c:v>доксициклин табл. 0,1 г</c:v>
                </c:pt>
                <c:pt idx="4">
                  <c:v>эритромицин табл. 0,25 г</c:v>
                </c:pt>
                <c:pt idx="5">
                  <c:v>цефтриаксон пор. 0,5 г</c:v>
                </c:pt>
              </c:strCache>
            </c:strRef>
          </c:cat>
          <c:val>
            <c:numRef>
              <c:f>Лист1!$D$2:$D$7</c:f>
            </c:numRef>
          </c:val>
        </c:ser>
        <c:shape val="cylinder"/>
        <c:axId val="109472384"/>
        <c:axId val="109474176"/>
        <c:axId val="0"/>
      </c:bar3DChart>
      <c:catAx>
        <c:axId val="109472384"/>
        <c:scaling>
          <c:orientation val="minMax"/>
        </c:scaling>
        <c:axPos val="b"/>
        <c:tickLblPos val="nextTo"/>
        <c:crossAx val="109474176"/>
        <c:crosses val="autoZero"/>
        <c:auto val="1"/>
        <c:lblAlgn val="ctr"/>
        <c:lblOffset val="100"/>
      </c:catAx>
      <c:valAx>
        <c:axId val="109474176"/>
        <c:scaling>
          <c:orientation val="minMax"/>
        </c:scaling>
        <c:axPos val="l"/>
        <c:numFmt formatCode="General" sourceLinked="1"/>
        <c:tickLblPos val="nextTo"/>
        <c:crossAx val="10947238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аптека "Таблетка"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стрептомицин пор. 0,5 г</c:v>
                </c:pt>
                <c:pt idx="1">
                  <c:v>гентамицин р-р для инъекций 4%</c:v>
                </c:pt>
                <c:pt idx="2">
                  <c:v>тетрациклин мазь 3%</c:v>
                </c:pt>
                <c:pt idx="3">
                  <c:v>доксициклин табл. 0,1 г</c:v>
                </c:pt>
                <c:pt idx="4">
                  <c:v>эритромицин табл. 0,25 г</c:v>
                </c:pt>
                <c:pt idx="5">
                  <c:v>цефтриаксон пор. 0,5 г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269</c:v>
                </c:pt>
                <c:pt idx="1">
                  <c:v>350</c:v>
                </c:pt>
                <c:pt idx="2">
                  <c:v>397</c:v>
                </c:pt>
                <c:pt idx="3">
                  <c:v>184</c:v>
                </c:pt>
                <c:pt idx="4">
                  <c:v>287</c:v>
                </c:pt>
                <c:pt idx="5">
                  <c:v>306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аптека "Ваш доктор"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стрептомицин пор. 0,5 г</c:v>
                </c:pt>
                <c:pt idx="1">
                  <c:v>гентамицин р-р для инъекций 4%</c:v>
                </c:pt>
                <c:pt idx="2">
                  <c:v>тетрациклин мазь 3%</c:v>
                </c:pt>
                <c:pt idx="3">
                  <c:v>доксициклин табл. 0,1 г</c:v>
                </c:pt>
                <c:pt idx="4">
                  <c:v>эритромицин табл. 0,25 г</c:v>
                </c:pt>
                <c:pt idx="5">
                  <c:v>цефтриаксон пор. 0,5 г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287</c:v>
                </c:pt>
                <c:pt idx="1">
                  <c:v>267</c:v>
                </c:pt>
                <c:pt idx="2">
                  <c:v>362</c:v>
                </c:pt>
                <c:pt idx="3">
                  <c:v>205</c:v>
                </c:pt>
                <c:pt idx="4">
                  <c:v>236</c:v>
                </c:pt>
                <c:pt idx="5">
                  <c:v>314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стрептомицин пор. 0,5 г</c:v>
                </c:pt>
                <c:pt idx="1">
                  <c:v>гентамицин р-р для инъекций 4%</c:v>
                </c:pt>
                <c:pt idx="2">
                  <c:v>тетрациклин мазь 3%</c:v>
                </c:pt>
                <c:pt idx="3">
                  <c:v>доксициклин табл. 0,1 г</c:v>
                </c:pt>
                <c:pt idx="4">
                  <c:v>эритромицин табл. 0,25 г</c:v>
                </c:pt>
                <c:pt idx="5">
                  <c:v>цефтриаксон пор. 0,5 г</c:v>
                </c:pt>
              </c:strCache>
            </c:strRef>
          </c:cat>
          <c:val>
            <c:numRef>
              <c:f>Лист1!$D$2:$D$7</c:f>
            </c:numRef>
          </c:val>
        </c:ser>
        <c:shape val="cylinder"/>
        <c:axId val="109508480"/>
        <c:axId val="109510016"/>
        <c:axId val="0"/>
      </c:bar3DChart>
      <c:catAx>
        <c:axId val="109508480"/>
        <c:scaling>
          <c:orientation val="minMax"/>
        </c:scaling>
        <c:axPos val="b"/>
        <c:tickLblPos val="nextTo"/>
        <c:crossAx val="109510016"/>
        <c:crosses val="autoZero"/>
        <c:auto val="1"/>
        <c:lblAlgn val="ctr"/>
        <c:lblOffset val="100"/>
      </c:catAx>
      <c:valAx>
        <c:axId val="109510016"/>
        <c:scaling>
          <c:orientation val="minMax"/>
        </c:scaling>
        <c:axPos val="l"/>
        <c:numFmt formatCode="General" sourceLinked="1"/>
        <c:tickLblPos val="nextTo"/>
        <c:crossAx val="10950848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стрептомицин пор. 0,5 г</c:v>
                </c:pt>
                <c:pt idx="1">
                  <c:v>гентамицин р-р для инъекций 4%</c:v>
                </c:pt>
                <c:pt idx="2">
                  <c:v>тетрациклин мазь 3%</c:v>
                </c:pt>
                <c:pt idx="3">
                  <c:v>доксициклин табл. 0,1 г</c:v>
                </c:pt>
                <c:pt idx="4">
                  <c:v>эритромицин табл. 0,25 г</c:v>
                </c:pt>
                <c:pt idx="5">
                  <c:v>цефтриаксон пор. 0,5 г</c:v>
                </c:pt>
              </c:strCache>
            </c:strRef>
          </c:cat>
          <c:val>
            <c:numRef>
              <c:f>Лист1!$B$2:$B$7</c:f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2012 год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стрептомицин пор. 0,5 г</c:v>
                </c:pt>
                <c:pt idx="1">
                  <c:v>гентамицин р-р для инъекций 4%</c:v>
                </c:pt>
                <c:pt idx="2">
                  <c:v>тетрациклин мазь 3%</c:v>
                </c:pt>
                <c:pt idx="3">
                  <c:v>доксициклин табл. 0,1 г</c:v>
                </c:pt>
                <c:pt idx="4">
                  <c:v>эритромицин табл. 0,25 г</c:v>
                </c:pt>
                <c:pt idx="5">
                  <c:v>цефтриаксон пор. 0,5 г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230</c:v>
                </c:pt>
                <c:pt idx="1">
                  <c:v>302</c:v>
                </c:pt>
                <c:pt idx="2">
                  <c:v>360</c:v>
                </c:pt>
                <c:pt idx="3">
                  <c:v>122</c:v>
                </c:pt>
                <c:pt idx="4">
                  <c:v>264</c:v>
                </c:pt>
                <c:pt idx="5">
                  <c:v>275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2013 год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стрептомицин пор. 0,5 г</c:v>
                </c:pt>
                <c:pt idx="1">
                  <c:v>гентамицин р-р для инъекций 4%</c:v>
                </c:pt>
                <c:pt idx="2">
                  <c:v>тетрациклин мазь 3%</c:v>
                </c:pt>
                <c:pt idx="3">
                  <c:v>доксициклин табл. 0,1 г</c:v>
                </c:pt>
                <c:pt idx="4">
                  <c:v>эритромицин табл. 0,25 г</c:v>
                </c:pt>
                <c:pt idx="5">
                  <c:v>цефтриаксон пор. 0,5 г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269</c:v>
                </c:pt>
                <c:pt idx="1">
                  <c:v>350</c:v>
                </c:pt>
                <c:pt idx="2">
                  <c:v>397</c:v>
                </c:pt>
                <c:pt idx="3">
                  <c:v>184</c:v>
                </c:pt>
                <c:pt idx="4">
                  <c:v>287</c:v>
                </c:pt>
                <c:pt idx="5">
                  <c:v>306</c:v>
                </c:pt>
              </c:numCache>
            </c:numRef>
          </c:val>
        </c:ser>
        <c:axId val="109692032"/>
        <c:axId val="109693568"/>
      </c:barChart>
      <c:catAx>
        <c:axId val="109692032"/>
        <c:scaling>
          <c:orientation val="minMax"/>
        </c:scaling>
        <c:axPos val="l"/>
        <c:tickLblPos val="nextTo"/>
        <c:crossAx val="109693568"/>
        <c:crosses val="autoZero"/>
        <c:auto val="1"/>
        <c:lblAlgn val="ctr"/>
        <c:lblOffset val="100"/>
      </c:catAx>
      <c:valAx>
        <c:axId val="109693568"/>
        <c:scaling>
          <c:orientation val="minMax"/>
        </c:scaling>
        <c:axPos val="b"/>
        <c:numFmt formatCode="General" sourceLinked="1"/>
        <c:tickLblPos val="nextTo"/>
        <c:crossAx val="10969203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стрептомицин пор. 0,5 г</c:v>
                </c:pt>
                <c:pt idx="1">
                  <c:v>гентамицин р-р для инъекций 4%</c:v>
                </c:pt>
                <c:pt idx="2">
                  <c:v>тетрациклин мазь 3%</c:v>
                </c:pt>
                <c:pt idx="3">
                  <c:v>доксициклин табл. 0,1 г</c:v>
                </c:pt>
                <c:pt idx="4">
                  <c:v>эритромицин табл. 0,25 г</c:v>
                </c:pt>
                <c:pt idx="5">
                  <c:v>цефтриаксон пор. 0,5 г</c:v>
                </c:pt>
              </c:strCache>
            </c:strRef>
          </c:cat>
          <c:val>
            <c:numRef>
              <c:f>Лист1!$B$2:$B$7</c:f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2012 год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стрептомицин пор. 0,5 г</c:v>
                </c:pt>
                <c:pt idx="1">
                  <c:v>гентамицин р-р для инъекций 4%</c:v>
                </c:pt>
                <c:pt idx="2">
                  <c:v>тетрациклин мазь 3%</c:v>
                </c:pt>
                <c:pt idx="3">
                  <c:v>доксициклин табл. 0,1 г</c:v>
                </c:pt>
                <c:pt idx="4">
                  <c:v>эритромицин табл. 0,25 г</c:v>
                </c:pt>
                <c:pt idx="5">
                  <c:v>цефтриаксон пор. 0,5 г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114</c:v>
                </c:pt>
                <c:pt idx="1">
                  <c:v>251</c:v>
                </c:pt>
                <c:pt idx="2">
                  <c:v>304</c:v>
                </c:pt>
                <c:pt idx="3">
                  <c:v>187</c:v>
                </c:pt>
                <c:pt idx="4">
                  <c:v>198</c:v>
                </c:pt>
                <c:pt idx="5">
                  <c:v>236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2013 год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стрептомицин пор. 0,5 г</c:v>
                </c:pt>
                <c:pt idx="1">
                  <c:v>гентамицин р-р для инъекций 4%</c:v>
                </c:pt>
                <c:pt idx="2">
                  <c:v>тетрациклин мазь 3%</c:v>
                </c:pt>
                <c:pt idx="3">
                  <c:v>доксициклин табл. 0,1 г</c:v>
                </c:pt>
                <c:pt idx="4">
                  <c:v>эритромицин табл. 0,25 г</c:v>
                </c:pt>
                <c:pt idx="5">
                  <c:v>цефтриаксон пор. 0,5 г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287</c:v>
                </c:pt>
                <c:pt idx="1">
                  <c:v>267</c:v>
                </c:pt>
                <c:pt idx="2">
                  <c:v>362</c:v>
                </c:pt>
                <c:pt idx="3">
                  <c:v>205</c:v>
                </c:pt>
                <c:pt idx="4">
                  <c:v>236</c:v>
                </c:pt>
                <c:pt idx="5">
                  <c:v>314</c:v>
                </c:pt>
              </c:numCache>
            </c:numRef>
          </c:val>
        </c:ser>
        <c:axId val="109916544"/>
        <c:axId val="109918080"/>
      </c:barChart>
      <c:catAx>
        <c:axId val="109916544"/>
        <c:scaling>
          <c:orientation val="minMax"/>
        </c:scaling>
        <c:axPos val="l"/>
        <c:tickLblPos val="nextTo"/>
        <c:crossAx val="109918080"/>
        <c:crosses val="autoZero"/>
        <c:auto val="1"/>
        <c:lblAlgn val="ctr"/>
        <c:lblOffset val="100"/>
      </c:catAx>
      <c:valAx>
        <c:axId val="109918080"/>
        <c:scaling>
          <c:orientation val="minMax"/>
        </c:scaling>
        <c:axPos val="b"/>
        <c:majorGridlines/>
        <c:numFmt formatCode="General" sourceLinked="1"/>
        <c:tickLblPos val="nextTo"/>
        <c:crossAx val="10991654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аптека "Таблетка"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спарфло, табл. </c:v>
                </c:pt>
                <c:pt idx="1">
                  <c:v>таваник, р-р 500 мг/100 мл</c:v>
                </c:pt>
                <c:pt idx="2">
                  <c:v>таваник, табл. 250 мг</c:v>
                </c:pt>
                <c:pt idx="3">
                  <c:v>таваник, табл.500 мг</c:v>
                </c:pt>
                <c:pt idx="4">
                  <c:v>авелокс, р-р 400 мг/250 мл</c:v>
                </c:pt>
                <c:pt idx="5">
                  <c:v>авелокс, табл. 400 мг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128</c:v>
                </c:pt>
                <c:pt idx="1">
                  <c:v>136</c:v>
                </c:pt>
                <c:pt idx="2">
                  <c:v>231</c:v>
                </c:pt>
                <c:pt idx="3">
                  <c:v>240</c:v>
                </c:pt>
                <c:pt idx="4">
                  <c:v>138</c:v>
                </c:pt>
                <c:pt idx="5">
                  <c:v>247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аптека "Ваш доктор"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спарфло, табл. </c:v>
                </c:pt>
                <c:pt idx="1">
                  <c:v>таваник, р-р 500 мг/100 мл</c:v>
                </c:pt>
                <c:pt idx="2">
                  <c:v>таваник, табл. 250 мг</c:v>
                </c:pt>
                <c:pt idx="3">
                  <c:v>таваник, табл.500 мг</c:v>
                </c:pt>
                <c:pt idx="4">
                  <c:v>авелокс, р-р 400 мг/250 мл</c:v>
                </c:pt>
                <c:pt idx="5">
                  <c:v>авелокс, табл. 400 мг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139</c:v>
                </c:pt>
                <c:pt idx="1">
                  <c:v>142</c:v>
                </c:pt>
                <c:pt idx="2">
                  <c:v>227</c:v>
                </c:pt>
                <c:pt idx="3">
                  <c:v>252</c:v>
                </c:pt>
                <c:pt idx="4">
                  <c:v>153</c:v>
                </c:pt>
                <c:pt idx="5">
                  <c:v>339</c:v>
                </c:pt>
              </c:numCache>
            </c:numRef>
          </c:val>
        </c:ser>
        <c:shape val="cylinder"/>
        <c:axId val="86799104"/>
        <c:axId val="86800640"/>
        <c:axId val="0"/>
      </c:bar3DChart>
      <c:catAx>
        <c:axId val="86799104"/>
        <c:scaling>
          <c:orientation val="minMax"/>
        </c:scaling>
        <c:axPos val="b"/>
        <c:tickLblPos val="nextTo"/>
        <c:crossAx val="86800640"/>
        <c:crosses val="autoZero"/>
        <c:auto val="1"/>
        <c:lblAlgn val="ctr"/>
        <c:lblOffset val="100"/>
      </c:catAx>
      <c:valAx>
        <c:axId val="86800640"/>
        <c:scaling>
          <c:orientation val="minMax"/>
        </c:scaling>
        <c:axPos val="l"/>
        <c:numFmt formatCode="General" sourceLinked="1"/>
        <c:tickLblPos val="nextTo"/>
        <c:crossAx val="8679910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аптека "Таблетка"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
Спарфло, табл. 200мг</c:v>
                </c:pt>
                <c:pt idx="1">
                  <c:v>Таваник, р-р 500мг/100мл</c:v>
                </c:pt>
                <c:pt idx="2">
                  <c:v>Таваник, табл.250 мг</c:v>
                </c:pt>
                <c:pt idx="3">
                  <c:v>Таваник, табл. 500 мг</c:v>
                </c:pt>
                <c:pt idx="4">
                  <c:v>Авелокс, р-р 400 мг/250 мл</c:v>
                </c:pt>
                <c:pt idx="5">
                  <c:v>Авелокс, табл. 400 мг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232</c:v>
                </c:pt>
                <c:pt idx="1">
                  <c:v>148</c:v>
                </c:pt>
                <c:pt idx="2">
                  <c:v>348</c:v>
                </c:pt>
                <c:pt idx="3">
                  <c:v>355</c:v>
                </c:pt>
                <c:pt idx="4">
                  <c:v>153</c:v>
                </c:pt>
                <c:pt idx="5">
                  <c:v>355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аптека "Ваш доктор"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
Спарфло, табл. 200мг</c:v>
                </c:pt>
                <c:pt idx="1">
                  <c:v>Таваник, р-р 500мг/100мл</c:v>
                </c:pt>
                <c:pt idx="2">
                  <c:v>Таваник, табл.250 мг</c:v>
                </c:pt>
                <c:pt idx="3">
                  <c:v>Таваник, табл. 500 мг</c:v>
                </c:pt>
                <c:pt idx="4">
                  <c:v>Авелокс, р-р 400 мг/250 мл</c:v>
                </c:pt>
                <c:pt idx="5">
                  <c:v>Авелокс, табл. 400 мг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240</c:v>
                </c:pt>
                <c:pt idx="1">
                  <c:v>162</c:v>
                </c:pt>
                <c:pt idx="2">
                  <c:v>329</c:v>
                </c:pt>
                <c:pt idx="3">
                  <c:v>369</c:v>
                </c:pt>
                <c:pt idx="4">
                  <c:v>161</c:v>
                </c:pt>
                <c:pt idx="5">
                  <c:v>351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
Спарфло, табл. 200мг</c:v>
                </c:pt>
                <c:pt idx="1">
                  <c:v>Таваник, р-р 500мг/100мл</c:v>
                </c:pt>
                <c:pt idx="2">
                  <c:v>Таваник, табл.250 мг</c:v>
                </c:pt>
                <c:pt idx="3">
                  <c:v>Таваник, табл. 500 мг</c:v>
                </c:pt>
                <c:pt idx="4">
                  <c:v>Авелокс, р-р 400 мг/250 мл</c:v>
                </c:pt>
                <c:pt idx="5">
                  <c:v>Авелокс, табл. 400 мг</c:v>
                </c:pt>
              </c:strCache>
            </c:strRef>
          </c:cat>
          <c:val>
            <c:numRef>
              <c:f>Лист1!$D$2:$D$7</c:f>
            </c:numRef>
          </c:val>
        </c:ser>
        <c:shape val="cylinder"/>
        <c:axId val="57606528"/>
        <c:axId val="57608064"/>
        <c:axId val="0"/>
      </c:bar3DChart>
      <c:catAx>
        <c:axId val="57606528"/>
        <c:scaling>
          <c:orientation val="minMax"/>
        </c:scaling>
        <c:axPos val="b"/>
        <c:tickLblPos val="nextTo"/>
        <c:crossAx val="57608064"/>
        <c:crosses val="autoZero"/>
        <c:auto val="1"/>
        <c:lblAlgn val="ctr"/>
        <c:lblOffset val="100"/>
      </c:catAx>
      <c:valAx>
        <c:axId val="57608064"/>
        <c:scaling>
          <c:orientation val="minMax"/>
        </c:scaling>
        <c:axPos val="l"/>
        <c:numFmt formatCode="General" sourceLinked="1"/>
        <c:tickLblPos val="nextTo"/>
        <c:crossAx val="5760652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2012 год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спарфло табл. 200 мг №6</c:v>
                </c:pt>
                <c:pt idx="1">
                  <c:v>таваник р-р для инф. 500 мг/100 мл</c:v>
                </c:pt>
                <c:pt idx="2">
                  <c:v>таваник табл. 250 мг №5</c:v>
                </c:pt>
                <c:pt idx="3">
                  <c:v>таваник табл. 500 мг №5</c:v>
                </c:pt>
                <c:pt idx="4">
                  <c:v>авелокс р-р для инф. 400 мг/250 мл</c:v>
                </c:pt>
                <c:pt idx="5">
                  <c:v>авелокс табл. 400 мг №5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128</c:v>
                </c:pt>
                <c:pt idx="1">
                  <c:v>136</c:v>
                </c:pt>
                <c:pt idx="2">
                  <c:v>231</c:v>
                </c:pt>
                <c:pt idx="3">
                  <c:v>240</c:v>
                </c:pt>
                <c:pt idx="4">
                  <c:v>138</c:v>
                </c:pt>
                <c:pt idx="5">
                  <c:v>247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спарфло табл. 200 мг №6</c:v>
                </c:pt>
                <c:pt idx="1">
                  <c:v>таваник р-р для инф. 500 мг/100 мл</c:v>
                </c:pt>
                <c:pt idx="2">
                  <c:v>таваник табл. 250 мг №5</c:v>
                </c:pt>
                <c:pt idx="3">
                  <c:v>таваник табл. 500 мг №5</c:v>
                </c:pt>
                <c:pt idx="4">
                  <c:v>авелокс р-р для инф. 400 мг/250 мл</c:v>
                </c:pt>
                <c:pt idx="5">
                  <c:v>авелокс табл. 400 мг №5</c:v>
                </c:pt>
              </c:strCache>
            </c:strRef>
          </c:cat>
          <c:val>
            <c:numRef>
              <c:f>Лист1!$C$2:$C$7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2013 год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спарфло табл. 200 мг №6</c:v>
                </c:pt>
                <c:pt idx="1">
                  <c:v>таваник р-р для инф. 500 мг/100 мл</c:v>
                </c:pt>
                <c:pt idx="2">
                  <c:v>таваник табл. 250 мг №5</c:v>
                </c:pt>
                <c:pt idx="3">
                  <c:v>таваник табл. 500 мг №5</c:v>
                </c:pt>
                <c:pt idx="4">
                  <c:v>авелокс р-р для инф. 400 мг/250 мл</c:v>
                </c:pt>
                <c:pt idx="5">
                  <c:v>авелокс табл. 400 мг №5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232</c:v>
                </c:pt>
                <c:pt idx="1">
                  <c:v>148</c:v>
                </c:pt>
                <c:pt idx="2">
                  <c:v>348</c:v>
                </c:pt>
                <c:pt idx="3">
                  <c:v>355</c:v>
                </c:pt>
                <c:pt idx="4">
                  <c:v>153</c:v>
                </c:pt>
                <c:pt idx="5">
                  <c:v>355</c:v>
                </c:pt>
              </c:numCache>
            </c:numRef>
          </c:val>
        </c:ser>
        <c:axId val="86810624"/>
        <c:axId val="86812160"/>
      </c:barChart>
      <c:catAx>
        <c:axId val="86810624"/>
        <c:scaling>
          <c:orientation val="minMax"/>
        </c:scaling>
        <c:axPos val="l"/>
        <c:tickLblPos val="nextTo"/>
        <c:crossAx val="86812160"/>
        <c:crosses val="autoZero"/>
        <c:auto val="1"/>
        <c:lblAlgn val="ctr"/>
        <c:lblOffset val="100"/>
      </c:catAx>
      <c:valAx>
        <c:axId val="86812160"/>
        <c:scaling>
          <c:orientation val="minMax"/>
        </c:scaling>
        <c:axPos val="b"/>
        <c:numFmt formatCode="General" sourceLinked="1"/>
        <c:tickLblPos val="nextTo"/>
        <c:crossAx val="8681062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2012 год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спарфло табл. 200 мг №6</c:v>
                </c:pt>
                <c:pt idx="1">
                  <c:v>таваник р-р для инф. 500 мг/100 мл</c:v>
                </c:pt>
                <c:pt idx="2">
                  <c:v>таваник табл. 250 мг №5</c:v>
                </c:pt>
                <c:pt idx="3">
                  <c:v>таваник табл. 500 мг №5</c:v>
                </c:pt>
                <c:pt idx="4">
                  <c:v>авелокс р-р для инф. 400 мг/250 мл</c:v>
                </c:pt>
                <c:pt idx="5">
                  <c:v>авелокс табл. 400 мг №5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139</c:v>
                </c:pt>
                <c:pt idx="1">
                  <c:v>142</c:v>
                </c:pt>
                <c:pt idx="2">
                  <c:v>224</c:v>
                </c:pt>
                <c:pt idx="3">
                  <c:v>252</c:v>
                </c:pt>
                <c:pt idx="4">
                  <c:v>153</c:v>
                </c:pt>
                <c:pt idx="5">
                  <c:v>339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спарфло табл. 200 мг №6</c:v>
                </c:pt>
                <c:pt idx="1">
                  <c:v>таваник р-р для инф. 500 мг/100 мл</c:v>
                </c:pt>
                <c:pt idx="2">
                  <c:v>таваник табл. 250 мг №5</c:v>
                </c:pt>
                <c:pt idx="3">
                  <c:v>таваник табл. 500 мг №5</c:v>
                </c:pt>
                <c:pt idx="4">
                  <c:v>авелокс р-р для инф. 400 мг/250 мл</c:v>
                </c:pt>
                <c:pt idx="5">
                  <c:v>авелокс табл. 400 мг №5</c:v>
                </c:pt>
              </c:strCache>
            </c:strRef>
          </c:cat>
          <c:val>
            <c:numRef>
              <c:f>Лист1!$C$2:$C$7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2013 год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спарфло табл. 200 мг №6</c:v>
                </c:pt>
                <c:pt idx="1">
                  <c:v>таваник р-р для инф. 500 мг/100 мл</c:v>
                </c:pt>
                <c:pt idx="2">
                  <c:v>таваник табл. 250 мг №5</c:v>
                </c:pt>
                <c:pt idx="3">
                  <c:v>таваник табл. 500 мг №5</c:v>
                </c:pt>
                <c:pt idx="4">
                  <c:v>авелокс р-р для инф. 400 мг/250 мл</c:v>
                </c:pt>
                <c:pt idx="5">
                  <c:v>авелокс табл. 400 мг №5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240</c:v>
                </c:pt>
                <c:pt idx="1">
                  <c:v>162</c:v>
                </c:pt>
                <c:pt idx="2">
                  <c:v>329</c:v>
                </c:pt>
                <c:pt idx="3">
                  <c:v>369</c:v>
                </c:pt>
                <c:pt idx="4">
                  <c:v>161</c:v>
                </c:pt>
                <c:pt idx="5">
                  <c:v>351</c:v>
                </c:pt>
              </c:numCache>
            </c:numRef>
          </c:val>
        </c:ser>
        <c:axId val="107527552"/>
        <c:axId val="107537536"/>
      </c:barChart>
      <c:catAx>
        <c:axId val="107527552"/>
        <c:scaling>
          <c:orientation val="minMax"/>
        </c:scaling>
        <c:axPos val="l"/>
        <c:tickLblPos val="nextTo"/>
        <c:crossAx val="107537536"/>
        <c:crosses val="autoZero"/>
        <c:auto val="1"/>
        <c:lblAlgn val="ctr"/>
        <c:lblOffset val="100"/>
      </c:catAx>
      <c:valAx>
        <c:axId val="107537536"/>
        <c:scaling>
          <c:orientation val="minMax"/>
        </c:scaling>
        <c:axPos val="b"/>
        <c:numFmt formatCode="General" sourceLinked="1"/>
        <c:tickLblPos val="nextTo"/>
        <c:crossAx val="10752755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глазные капли</c:v>
                </c:pt>
                <c:pt idx="1">
                  <c:v>мази, линименты</c:v>
                </c:pt>
                <c:pt idx="2">
                  <c:v>таблетки</c:v>
                </c:pt>
                <c:pt idx="3">
                  <c:v>порошок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7.6</c:v>
                </c:pt>
                <c:pt idx="1">
                  <c:v>15.5</c:v>
                </c:pt>
                <c:pt idx="2">
                  <c:v>73.7</c:v>
                </c:pt>
                <c:pt idx="3">
                  <c:v>3.2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аптека "Таблетка"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стрептоцид пор. 2,0 г</c:v>
                </c:pt>
                <c:pt idx="1">
                  <c:v>стрептоцид линим. 5%</c:v>
                </c:pt>
                <c:pt idx="2">
                  <c:v>сульфодиметоксин табл. 0,5 г</c:v>
                </c:pt>
                <c:pt idx="3">
                  <c:v>фталазол табл. 0,5 г</c:v>
                </c:pt>
                <c:pt idx="4">
                  <c:v>сульфацил-натрия гл.капли 0,2%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210</c:v>
                </c:pt>
                <c:pt idx="1">
                  <c:v>228</c:v>
                </c:pt>
                <c:pt idx="2">
                  <c:v>147</c:v>
                </c:pt>
                <c:pt idx="3">
                  <c:v>103</c:v>
                </c:pt>
                <c:pt idx="4">
                  <c:v>302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аптека "Ваш доктор"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стрептоцид пор. 2,0 г</c:v>
                </c:pt>
                <c:pt idx="1">
                  <c:v>стрептоцид линим. 5%</c:v>
                </c:pt>
                <c:pt idx="2">
                  <c:v>сульфодиметоксин табл. 0,5 г</c:v>
                </c:pt>
                <c:pt idx="3">
                  <c:v>фталазол табл. 0,5 г</c:v>
                </c:pt>
                <c:pt idx="4">
                  <c:v>сульфацил-натрия гл.капли 0,2%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182</c:v>
                </c:pt>
                <c:pt idx="1">
                  <c:v>201</c:v>
                </c:pt>
                <c:pt idx="2">
                  <c:v>122</c:v>
                </c:pt>
                <c:pt idx="3">
                  <c:v>92</c:v>
                </c:pt>
                <c:pt idx="4">
                  <c:v>258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стрептоцид пор. 2,0 г</c:v>
                </c:pt>
                <c:pt idx="1">
                  <c:v>стрептоцид линим. 5%</c:v>
                </c:pt>
                <c:pt idx="2">
                  <c:v>сульфодиметоксин табл. 0,5 г</c:v>
                </c:pt>
                <c:pt idx="3">
                  <c:v>фталазол табл. 0,5 г</c:v>
                </c:pt>
                <c:pt idx="4">
                  <c:v>сульфацил-натрия гл.капли 0,2%</c:v>
                </c:pt>
              </c:strCache>
            </c:strRef>
          </c:cat>
          <c:val>
            <c:numRef>
              <c:f>Лист1!$D$2:$D$6</c:f>
            </c:numRef>
          </c:val>
        </c:ser>
        <c:shape val="cylinder"/>
        <c:axId val="109512192"/>
        <c:axId val="109513728"/>
        <c:axId val="0"/>
      </c:bar3DChart>
      <c:catAx>
        <c:axId val="109512192"/>
        <c:scaling>
          <c:orientation val="minMax"/>
        </c:scaling>
        <c:axPos val="b"/>
        <c:tickLblPos val="nextTo"/>
        <c:crossAx val="109513728"/>
        <c:crosses val="autoZero"/>
        <c:auto val="1"/>
        <c:lblAlgn val="ctr"/>
        <c:lblOffset val="100"/>
      </c:catAx>
      <c:valAx>
        <c:axId val="109513728"/>
        <c:scaling>
          <c:orientation val="minMax"/>
        </c:scaling>
        <c:axPos val="l"/>
        <c:numFmt formatCode="General" sourceLinked="1"/>
        <c:tickLblPos val="nextTo"/>
        <c:crossAx val="10951219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аптека "Таблетка"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стрептоцид пор. 2,0 г</c:v>
                </c:pt>
                <c:pt idx="1">
                  <c:v>стрептоцид линим. 5%</c:v>
                </c:pt>
                <c:pt idx="2">
                  <c:v>сульфодиметоксин табл. 0,5 г</c:v>
                </c:pt>
                <c:pt idx="3">
                  <c:v>фталазол табл. 0,5 г</c:v>
                </c:pt>
                <c:pt idx="4">
                  <c:v>сульфацил-натрия гл.капли 0,2%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281</c:v>
                </c:pt>
                <c:pt idx="1">
                  <c:v>302</c:v>
                </c:pt>
                <c:pt idx="2">
                  <c:v>185</c:v>
                </c:pt>
                <c:pt idx="3">
                  <c:v>107</c:v>
                </c:pt>
                <c:pt idx="4">
                  <c:v>340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аптека "Ваш доктор"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стрептоцид пор. 2,0 г</c:v>
                </c:pt>
                <c:pt idx="1">
                  <c:v>стрептоцид линим. 5%</c:v>
                </c:pt>
                <c:pt idx="2">
                  <c:v>сульфодиметоксин табл. 0,5 г</c:v>
                </c:pt>
                <c:pt idx="3">
                  <c:v>фталазол табл. 0,5 г</c:v>
                </c:pt>
                <c:pt idx="4">
                  <c:v>сульфацил-натрия гл.капли 0,2%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247</c:v>
                </c:pt>
                <c:pt idx="1">
                  <c:v>255</c:v>
                </c:pt>
                <c:pt idx="2">
                  <c:v>146</c:v>
                </c:pt>
                <c:pt idx="3">
                  <c:v>101</c:v>
                </c:pt>
                <c:pt idx="4">
                  <c:v>322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стрептоцид пор. 2,0 г</c:v>
                </c:pt>
                <c:pt idx="1">
                  <c:v>стрептоцид линим. 5%</c:v>
                </c:pt>
                <c:pt idx="2">
                  <c:v>сульфодиметоксин табл. 0,5 г</c:v>
                </c:pt>
                <c:pt idx="3">
                  <c:v>фталазол табл. 0,5 г</c:v>
                </c:pt>
                <c:pt idx="4">
                  <c:v>сульфацил-натрия гл.капли 0,2%</c:v>
                </c:pt>
              </c:strCache>
            </c:strRef>
          </c:cat>
          <c:val>
            <c:numRef>
              <c:f>Лист1!$D$2:$D$6</c:f>
            </c:numRef>
          </c:val>
        </c:ser>
        <c:shape val="cylinder"/>
        <c:axId val="109540480"/>
        <c:axId val="109542016"/>
        <c:axId val="0"/>
      </c:bar3DChart>
      <c:catAx>
        <c:axId val="109540480"/>
        <c:scaling>
          <c:orientation val="minMax"/>
        </c:scaling>
        <c:axPos val="b"/>
        <c:tickLblPos val="nextTo"/>
        <c:crossAx val="109542016"/>
        <c:crosses val="autoZero"/>
        <c:auto val="1"/>
        <c:lblAlgn val="ctr"/>
        <c:lblOffset val="100"/>
      </c:catAx>
      <c:valAx>
        <c:axId val="109542016"/>
        <c:scaling>
          <c:orientation val="minMax"/>
        </c:scaling>
        <c:axPos val="l"/>
        <c:numFmt formatCode="General" sourceLinked="1"/>
        <c:tickLblPos val="nextTo"/>
        <c:crossAx val="10954048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2012 год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стрептоцид пор. 2,0 г</c:v>
                </c:pt>
                <c:pt idx="1">
                  <c:v>стрептоцид линим. 5%</c:v>
                </c:pt>
                <c:pt idx="2">
                  <c:v>сульфодиметоксин табл. 0,5 г</c:v>
                </c:pt>
                <c:pt idx="3">
                  <c:v>фталазол табл. 0,5 г</c:v>
                </c:pt>
                <c:pt idx="4">
                  <c:v>сульфацил-натрия гл.капли 0,2%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210</c:v>
                </c:pt>
                <c:pt idx="1">
                  <c:v>228</c:v>
                </c:pt>
                <c:pt idx="2">
                  <c:v>147</c:v>
                </c:pt>
                <c:pt idx="3">
                  <c:v>103</c:v>
                </c:pt>
                <c:pt idx="4">
                  <c:v>302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2013 год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стрептоцид пор. 2,0 г</c:v>
                </c:pt>
                <c:pt idx="1">
                  <c:v>стрептоцид линим. 5%</c:v>
                </c:pt>
                <c:pt idx="2">
                  <c:v>сульфодиметоксин табл. 0,5 г</c:v>
                </c:pt>
                <c:pt idx="3">
                  <c:v>фталазол табл. 0,5 г</c:v>
                </c:pt>
                <c:pt idx="4">
                  <c:v>сульфацил-натрия гл.капли 0,2%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281</c:v>
                </c:pt>
                <c:pt idx="1">
                  <c:v>302</c:v>
                </c:pt>
                <c:pt idx="2">
                  <c:v>185</c:v>
                </c:pt>
                <c:pt idx="3">
                  <c:v>107</c:v>
                </c:pt>
                <c:pt idx="4">
                  <c:v>340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стрептоцид пор. 2,0 г</c:v>
                </c:pt>
                <c:pt idx="1">
                  <c:v>стрептоцид линим. 5%</c:v>
                </c:pt>
                <c:pt idx="2">
                  <c:v>сульфодиметоксин табл. 0,5 г</c:v>
                </c:pt>
                <c:pt idx="3">
                  <c:v>фталазол табл. 0,5 г</c:v>
                </c:pt>
                <c:pt idx="4">
                  <c:v>сульфацил-натрия гл.капли 0,2%</c:v>
                </c:pt>
              </c:strCache>
            </c:strRef>
          </c:cat>
          <c:val>
            <c:numRef>
              <c:f>Лист1!$D$2:$D$6</c:f>
            </c:numRef>
          </c:val>
        </c:ser>
        <c:axId val="109601536"/>
        <c:axId val="109603072"/>
      </c:barChart>
      <c:catAx>
        <c:axId val="109601536"/>
        <c:scaling>
          <c:orientation val="minMax"/>
        </c:scaling>
        <c:axPos val="l"/>
        <c:tickLblPos val="nextTo"/>
        <c:crossAx val="109603072"/>
        <c:crosses val="autoZero"/>
        <c:auto val="1"/>
        <c:lblAlgn val="ctr"/>
        <c:lblOffset val="100"/>
      </c:catAx>
      <c:valAx>
        <c:axId val="109603072"/>
        <c:scaling>
          <c:orientation val="minMax"/>
        </c:scaling>
        <c:axPos val="b"/>
        <c:numFmt formatCode="General" sourceLinked="1"/>
        <c:tickLblPos val="nextTo"/>
        <c:crossAx val="10960153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4B6721-9FDE-4CE2-96A7-29BCF9C7249F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9C21DD2-9D60-4B2E-AAF1-E4EC8678DDF3}">
      <dgm:prSet phldrT="[Текст]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dirty="0" err="1" smtClean="0"/>
            <a:t>Нефторированные</a:t>
          </a:r>
          <a:r>
            <a:rPr lang="ru-RU" dirty="0" smtClean="0"/>
            <a:t> </a:t>
          </a:r>
          <a:r>
            <a:rPr lang="ru-RU" dirty="0" err="1" smtClean="0"/>
            <a:t>хинолоны</a:t>
          </a:r>
          <a:endParaRPr lang="ru-RU" dirty="0"/>
        </a:p>
      </dgm:t>
    </dgm:pt>
    <dgm:pt modelId="{5D3C02B9-D3F4-4546-AB39-E1B0E92CBF4B}" type="parTrans" cxnId="{8238384E-773F-45DD-AEF0-DFCF22E5E87B}">
      <dgm:prSet/>
      <dgm:spPr/>
      <dgm:t>
        <a:bodyPr/>
        <a:lstStyle/>
        <a:p>
          <a:endParaRPr lang="ru-RU"/>
        </a:p>
      </dgm:t>
    </dgm:pt>
    <dgm:pt modelId="{A5F722CD-66D1-46AD-8A50-849B042241D8}" type="sibTrans" cxnId="{8238384E-773F-45DD-AEF0-DFCF22E5E87B}">
      <dgm:prSet/>
      <dgm:spPr/>
      <dgm:t>
        <a:bodyPr/>
        <a:lstStyle/>
        <a:p>
          <a:endParaRPr lang="ru-RU"/>
        </a:p>
      </dgm:t>
    </dgm:pt>
    <dgm:pt modelId="{93A029BE-CD2D-4690-B83A-8CC0CE20EE2F}">
      <dgm:prSet phldrT="[Текст]" custT="1"/>
      <dgm:spPr/>
      <dgm:t>
        <a:bodyPr/>
        <a:lstStyle/>
        <a:p>
          <a:r>
            <a:rPr lang="ru-RU" sz="1400" dirty="0" err="1" smtClean="0"/>
            <a:t>Налидиксовая</a:t>
          </a:r>
          <a:r>
            <a:rPr lang="ru-RU" sz="1400" dirty="0" smtClean="0"/>
            <a:t> кислота</a:t>
          </a:r>
          <a:endParaRPr lang="ru-RU" sz="1400" dirty="0"/>
        </a:p>
      </dgm:t>
    </dgm:pt>
    <dgm:pt modelId="{B5B81AED-DA8E-4B7B-8052-EF2719760791}" type="parTrans" cxnId="{BD5FD796-B950-4047-A285-22E692A640FC}">
      <dgm:prSet/>
      <dgm:spPr/>
      <dgm:t>
        <a:bodyPr/>
        <a:lstStyle/>
        <a:p>
          <a:endParaRPr lang="ru-RU"/>
        </a:p>
      </dgm:t>
    </dgm:pt>
    <dgm:pt modelId="{B5009690-8A0B-463A-9F7D-59CC625A9C26}" type="sibTrans" cxnId="{BD5FD796-B950-4047-A285-22E692A640FC}">
      <dgm:prSet/>
      <dgm:spPr/>
      <dgm:t>
        <a:bodyPr/>
        <a:lstStyle/>
        <a:p>
          <a:endParaRPr lang="ru-RU"/>
        </a:p>
      </dgm:t>
    </dgm:pt>
    <dgm:pt modelId="{0FB717D2-45E2-4C0B-91A5-30E4B824A421}">
      <dgm:prSet phldrT="[Текст]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dirty="0" smtClean="0"/>
            <a:t>«Грамотрицательные </a:t>
          </a:r>
          <a:r>
            <a:rPr lang="ru-RU" dirty="0" err="1" smtClean="0"/>
            <a:t>фторхинолоны</a:t>
          </a:r>
          <a:r>
            <a:rPr lang="ru-RU" dirty="0" smtClean="0"/>
            <a:t>»</a:t>
          </a:r>
          <a:endParaRPr lang="ru-RU" dirty="0"/>
        </a:p>
      </dgm:t>
    </dgm:pt>
    <dgm:pt modelId="{98A0F9D1-CE17-4AF1-B676-A0F8C63015C0}" type="parTrans" cxnId="{D558A786-AC5B-45D6-B3E7-B5C649FA1557}">
      <dgm:prSet/>
      <dgm:spPr/>
      <dgm:t>
        <a:bodyPr/>
        <a:lstStyle/>
        <a:p>
          <a:endParaRPr lang="ru-RU"/>
        </a:p>
      </dgm:t>
    </dgm:pt>
    <dgm:pt modelId="{BB272CA3-2FEA-46DA-886C-F252F740B2A8}" type="sibTrans" cxnId="{D558A786-AC5B-45D6-B3E7-B5C649FA1557}">
      <dgm:prSet/>
      <dgm:spPr/>
      <dgm:t>
        <a:bodyPr/>
        <a:lstStyle/>
        <a:p>
          <a:endParaRPr lang="ru-RU"/>
        </a:p>
      </dgm:t>
    </dgm:pt>
    <dgm:pt modelId="{1AB29574-EE4A-4B69-9425-1142BF33A6A3}">
      <dgm:prSet phldrT="[Текст]"/>
      <dgm:spPr/>
      <dgm:t>
        <a:bodyPr/>
        <a:lstStyle/>
        <a:p>
          <a:r>
            <a:rPr lang="ru-RU" dirty="0" err="1" smtClean="0"/>
            <a:t>Норфлоксацин</a:t>
          </a:r>
          <a:endParaRPr lang="ru-RU" dirty="0"/>
        </a:p>
      </dgm:t>
    </dgm:pt>
    <dgm:pt modelId="{17DE7E26-FD91-4F4C-9BBD-3EA9AA4C870D}" type="parTrans" cxnId="{A5FF1ECA-5D2F-4DE6-A827-978C536CF2C0}">
      <dgm:prSet/>
      <dgm:spPr/>
      <dgm:t>
        <a:bodyPr/>
        <a:lstStyle/>
        <a:p>
          <a:endParaRPr lang="ru-RU"/>
        </a:p>
      </dgm:t>
    </dgm:pt>
    <dgm:pt modelId="{2FC84DE7-77D8-447E-946B-D4FC959DFEE0}" type="sibTrans" cxnId="{A5FF1ECA-5D2F-4DE6-A827-978C536CF2C0}">
      <dgm:prSet/>
      <dgm:spPr/>
      <dgm:t>
        <a:bodyPr/>
        <a:lstStyle/>
        <a:p>
          <a:endParaRPr lang="ru-RU"/>
        </a:p>
      </dgm:t>
    </dgm:pt>
    <dgm:pt modelId="{7826D371-F684-4F96-8359-750B5B54FD2F}">
      <dgm:prSet phldrT="[Текст]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dirty="0" smtClean="0"/>
            <a:t>«Респираторные» </a:t>
          </a:r>
          <a:r>
            <a:rPr lang="ru-RU" dirty="0" err="1" smtClean="0"/>
            <a:t>фторхинолоны</a:t>
          </a:r>
          <a:endParaRPr lang="ru-RU" dirty="0"/>
        </a:p>
      </dgm:t>
    </dgm:pt>
    <dgm:pt modelId="{A81CDB0A-082A-4859-93CE-A978919134AE}" type="parTrans" cxnId="{0561ECBB-0182-437B-A181-655DCFE812DF}">
      <dgm:prSet/>
      <dgm:spPr/>
      <dgm:t>
        <a:bodyPr/>
        <a:lstStyle/>
        <a:p>
          <a:endParaRPr lang="ru-RU"/>
        </a:p>
      </dgm:t>
    </dgm:pt>
    <dgm:pt modelId="{7D1AD021-A354-47DE-B74C-DF836FBB17E5}" type="sibTrans" cxnId="{0561ECBB-0182-437B-A181-655DCFE812DF}">
      <dgm:prSet/>
      <dgm:spPr/>
      <dgm:t>
        <a:bodyPr/>
        <a:lstStyle/>
        <a:p>
          <a:endParaRPr lang="ru-RU"/>
        </a:p>
      </dgm:t>
    </dgm:pt>
    <dgm:pt modelId="{E9D5B730-AA92-4364-97B3-9F5635866ECF}">
      <dgm:prSet phldrT="[Текст]" custT="1"/>
      <dgm:spPr/>
      <dgm:t>
        <a:bodyPr/>
        <a:lstStyle/>
        <a:p>
          <a:r>
            <a:rPr lang="ru-RU" sz="1400" dirty="0" err="1" smtClean="0"/>
            <a:t>Левофлоксацин</a:t>
          </a:r>
          <a:endParaRPr lang="ru-RU" sz="1400" dirty="0"/>
        </a:p>
      </dgm:t>
    </dgm:pt>
    <dgm:pt modelId="{3CDC7DE1-D707-49AE-9807-31A26CA81AB9}" type="parTrans" cxnId="{9214AB85-0B41-4C34-B86C-C3681AFD606F}">
      <dgm:prSet/>
      <dgm:spPr/>
      <dgm:t>
        <a:bodyPr/>
        <a:lstStyle/>
        <a:p>
          <a:endParaRPr lang="ru-RU"/>
        </a:p>
      </dgm:t>
    </dgm:pt>
    <dgm:pt modelId="{FB7DFED3-4470-4FDD-98F9-920B15D9277B}" type="sibTrans" cxnId="{9214AB85-0B41-4C34-B86C-C3681AFD606F}">
      <dgm:prSet/>
      <dgm:spPr/>
      <dgm:t>
        <a:bodyPr/>
        <a:lstStyle/>
        <a:p>
          <a:endParaRPr lang="ru-RU"/>
        </a:p>
      </dgm:t>
    </dgm:pt>
    <dgm:pt modelId="{E6E5F2FF-ECAD-48BA-ACCB-07BC901AB9DC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dirty="0" smtClean="0"/>
            <a:t> «Респираторные»+ «</a:t>
          </a:r>
          <a:r>
            <a:rPr lang="ru-RU" dirty="0" err="1" smtClean="0"/>
            <a:t>антианаэробные</a:t>
          </a:r>
          <a:r>
            <a:rPr lang="ru-RU" dirty="0" smtClean="0"/>
            <a:t>» </a:t>
          </a:r>
          <a:r>
            <a:rPr lang="ru-RU" dirty="0" err="1" smtClean="0"/>
            <a:t>фторхинолоны</a:t>
          </a:r>
          <a:endParaRPr lang="ru-RU" dirty="0"/>
        </a:p>
      </dgm:t>
    </dgm:pt>
    <dgm:pt modelId="{30948BD1-F1E1-47C9-9BE1-8E866BE434A6}" type="parTrans" cxnId="{0C6F1A66-5CA9-4EE6-9C43-25704B321219}">
      <dgm:prSet/>
      <dgm:spPr/>
      <dgm:t>
        <a:bodyPr/>
        <a:lstStyle/>
        <a:p>
          <a:endParaRPr lang="ru-RU"/>
        </a:p>
      </dgm:t>
    </dgm:pt>
    <dgm:pt modelId="{A62E9299-7624-4673-8646-3374B17DB77B}" type="sibTrans" cxnId="{0C6F1A66-5CA9-4EE6-9C43-25704B321219}">
      <dgm:prSet/>
      <dgm:spPr/>
      <dgm:t>
        <a:bodyPr/>
        <a:lstStyle/>
        <a:p>
          <a:endParaRPr lang="ru-RU"/>
        </a:p>
      </dgm:t>
    </dgm:pt>
    <dgm:pt modelId="{9E7992DE-3208-4147-B4FA-2DB111B2A81B}">
      <dgm:prSet custT="1"/>
      <dgm:spPr/>
      <dgm:t>
        <a:bodyPr/>
        <a:lstStyle/>
        <a:p>
          <a:r>
            <a:rPr lang="ru-RU" sz="1400" dirty="0" err="1" smtClean="0"/>
            <a:t>Оксолиновая</a:t>
          </a:r>
          <a:r>
            <a:rPr lang="ru-RU" sz="1400" dirty="0" smtClean="0"/>
            <a:t> кислота</a:t>
          </a:r>
          <a:endParaRPr lang="ru-RU" sz="1400" dirty="0"/>
        </a:p>
      </dgm:t>
    </dgm:pt>
    <dgm:pt modelId="{8405133B-9FA4-401B-A945-00F1D9EC621D}" type="parTrans" cxnId="{41D3BA67-6488-4CAB-9BF1-DAD71DE430BB}">
      <dgm:prSet/>
      <dgm:spPr/>
      <dgm:t>
        <a:bodyPr/>
        <a:lstStyle/>
        <a:p>
          <a:endParaRPr lang="ru-RU"/>
        </a:p>
      </dgm:t>
    </dgm:pt>
    <dgm:pt modelId="{746E0D3E-DC2E-4C8F-8EE3-B4D6E9C206F0}" type="sibTrans" cxnId="{41D3BA67-6488-4CAB-9BF1-DAD71DE430BB}">
      <dgm:prSet/>
      <dgm:spPr/>
      <dgm:t>
        <a:bodyPr/>
        <a:lstStyle/>
        <a:p>
          <a:endParaRPr lang="ru-RU"/>
        </a:p>
      </dgm:t>
    </dgm:pt>
    <dgm:pt modelId="{4ED867CD-E4C5-4F68-89F1-D9252AE758B9}">
      <dgm:prSet custT="1"/>
      <dgm:spPr/>
      <dgm:t>
        <a:bodyPr/>
        <a:lstStyle/>
        <a:p>
          <a:r>
            <a:rPr lang="ru-RU" sz="1400" dirty="0" err="1" smtClean="0"/>
            <a:t>Пипемидовая</a:t>
          </a:r>
          <a:r>
            <a:rPr lang="ru-RU" sz="1400" dirty="0" smtClean="0"/>
            <a:t> кислота</a:t>
          </a:r>
          <a:endParaRPr lang="ru-RU" sz="1400" dirty="0"/>
        </a:p>
      </dgm:t>
    </dgm:pt>
    <dgm:pt modelId="{6313E241-D855-4AD3-986A-F3F830FD49B3}" type="parTrans" cxnId="{B943AFD9-331B-48E9-A60E-BE6BB7E1F05C}">
      <dgm:prSet/>
      <dgm:spPr/>
      <dgm:t>
        <a:bodyPr/>
        <a:lstStyle/>
        <a:p>
          <a:endParaRPr lang="ru-RU"/>
        </a:p>
      </dgm:t>
    </dgm:pt>
    <dgm:pt modelId="{9A53C008-DB51-462C-BDC7-B700B0B0625B}" type="sibTrans" cxnId="{B943AFD9-331B-48E9-A60E-BE6BB7E1F05C}">
      <dgm:prSet/>
      <dgm:spPr/>
      <dgm:t>
        <a:bodyPr/>
        <a:lstStyle/>
        <a:p>
          <a:endParaRPr lang="ru-RU"/>
        </a:p>
      </dgm:t>
    </dgm:pt>
    <dgm:pt modelId="{528AAD85-808D-4289-9E55-439FE41E74C5}">
      <dgm:prSet/>
      <dgm:spPr/>
      <dgm:t>
        <a:bodyPr/>
        <a:lstStyle/>
        <a:p>
          <a:r>
            <a:rPr lang="ru-RU" smtClean="0"/>
            <a:t>Ципрофлоксацин</a:t>
          </a:r>
          <a:endParaRPr lang="ru-RU"/>
        </a:p>
      </dgm:t>
    </dgm:pt>
    <dgm:pt modelId="{AB102DEE-0470-48D6-96F8-12C04720DA60}" type="parTrans" cxnId="{F1921AAC-4082-4B40-B648-11813CA5733B}">
      <dgm:prSet/>
      <dgm:spPr/>
      <dgm:t>
        <a:bodyPr/>
        <a:lstStyle/>
        <a:p>
          <a:endParaRPr lang="ru-RU"/>
        </a:p>
      </dgm:t>
    </dgm:pt>
    <dgm:pt modelId="{83C1CD6E-6217-4E25-B970-6DADB19060E9}" type="sibTrans" cxnId="{F1921AAC-4082-4B40-B648-11813CA5733B}">
      <dgm:prSet/>
      <dgm:spPr/>
      <dgm:t>
        <a:bodyPr/>
        <a:lstStyle/>
        <a:p>
          <a:endParaRPr lang="ru-RU"/>
        </a:p>
      </dgm:t>
    </dgm:pt>
    <dgm:pt modelId="{28FD3799-8ADB-4E94-A209-7D47023CF1F3}">
      <dgm:prSet/>
      <dgm:spPr/>
      <dgm:t>
        <a:bodyPr/>
        <a:lstStyle/>
        <a:p>
          <a:r>
            <a:rPr lang="ru-RU" smtClean="0"/>
            <a:t>Пефлоксацин</a:t>
          </a:r>
          <a:endParaRPr lang="ru-RU"/>
        </a:p>
      </dgm:t>
    </dgm:pt>
    <dgm:pt modelId="{0C5F5673-4EBB-4E5D-8454-E54E8F92C86E}" type="parTrans" cxnId="{EEE34E5A-A815-4A84-AD03-A80343B7775F}">
      <dgm:prSet/>
      <dgm:spPr/>
      <dgm:t>
        <a:bodyPr/>
        <a:lstStyle/>
        <a:p>
          <a:endParaRPr lang="ru-RU"/>
        </a:p>
      </dgm:t>
    </dgm:pt>
    <dgm:pt modelId="{9F5806D1-AF89-4665-819D-3C279C4F4C8F}" type="sibTrans" cxnId="{EEE34E5A-A815-4A84-AD03-A80343B7775F}">
      <dgm:prSet/>
      <dgm:spPr/>
      <dgm:t>
        <a:bodyPr/>
        <a:lstStyle/>
        <a:p>
          <a:endParaRPr lang="ru-RU"/>
        </a:p>
      </dgm:t>
    </dgm:pt>
    <dgm:pt modelId="{D5CF9D76-0963-4FD9-9162-F0BCFEF62272}">
      <dgm:prSet/>
      <dgm:spPr/>
      <dgm:t>
        <a:bodyPr/>
        <a:lstStyle/>
        <a:p>
          <a:r>
            <a:rPr lang="ru-RU" smtClean="0"/>
            <a:t>Офлоксацин</a:t>
          </a:r>
          <a:endParaRPr lang="ru-RU"/>
        </a:p>
      </dgm:t>
    </dgm:pt>
    <dgm:pt modelId="{D57FDFBB-89D2-4C17-861C-07EF0102DE45}" type="parTrans" cxnId="{32459D7D-60FA-4337-80D5-6D22895445BD}">
      <dgm:prSet/>
      <dgm:spPr/>
      <dgm:t>
        <a:bodyPr/>
        <a:lstStyle/>
        <a:p>
          <a:endParaRPr lang="ru-RU"/>
        </a:p>
      </dgm:t>
    </dgm:pt>
    <dgm:pt modelId="{79CA017B-358C-4312-A9F6-DD34153842F2}" type="sibTrans" cxnId="{32459D7D-60FA-4337-80D5-6D22895445BD}">
      <dgm:prSet/>
      <dgm:spPr/>
      <dgm:t>
        <a:bodyPr/>
        <a:lstStyle/>
        <a:p>
          <a:endParaRPr lang="ru-RU"/>
        </a:p>
      </dgm:t>
    </dgm:pt>
    <dgm:pt modelId="{986BC33C-59AA-43D6-8CD9-04CE5942B17C}">
      <dgm:prSet/>
      <dgm:spPr/>
      <dgm:t>
        <a:bodyPr/>
        <a:lstStyle/>
        <a:p>
          <a:r>
            <a:rPr lang="ru-RU" dirty="0" err="1" smtClean="0"/>
            <a:t>Ломефлоксацин</a:t>
          </a:r>
          <a:endParaRPr lang="ru-RU" dirty="0"/>
        </a:p>
      </dgm:t>
    </dgm:pt>
    <dgm:pt modelId="{7C9B9772-EE4C-4ADF-AD82-0A04755A239A}" type="parTrans" cxnId="{CDBFA70F-495E-416B-AE1D-9BA725B2A661}">
      <dgm:prSet/>
      <dgm:spPr/>
      <dgm:t>
        <a:bodyPr/>
        <a:lstStyle/>
        <a:p>
          <a:endParaRPr lang="ru-RU"/>
        </a:p>
      </dgm:t>
    </dgm:pt>
    <dgm:pt modelId="{0709B0C9-C4E0-422D-A580-454C8A7A44B7}" type="sibTrans" cxnId="{CDBFA70F-495E-416B-AE1D-9BA725B2A661}">
      <dgm:prSet/>
      <dgm:spPr/>
      <dgm:t>
        <a:bodyPr/>
        <a:lstStyle/>
        <a:p>
          <a:endParaRPr lang="ru-RU"/>
        </a:p>
      </dgm:t>
    </dgm:pt>
    <dgm:pt modelId="{E4C5E213-663D-48FD-8B6D-C98CE59172D4}">
      <dgm:prSet custT="1"/>
      <dgm:spPr/>
      <dgm:t>
        <a:bodyPr/>
        <a:lstStyle/>
        <a:p>
          <a:r>
            <a:rPr lang="ru-RU" sz="1400" smtClean="0"/>
            <a:t>Спарфлоксацин</a:t>
          </a:r>
          <a:endParaRPr lang="ru-RU" sz="1400"/>
        </a:p>
      </dgm:t>
    </dgm:pt>
    <dgm:pt modelId="{815E4F7E-9F61-4233-93C7-F56F4FB610AC}" type="parTrans" cxnId="{13B58948-FB7F-46A8-9C8F-827EDC03A25D}">
      <dgm:prSet/>
      <dgm:spPr/>
      <dgm:t>
        <a:bodyPr/>
        <a:lstStyle/>
        <a:p>
          <a:endParaRPr lang="ru-RU"/>
        </a:p>
      </dgm:t>
    </dgm:pt>
    <dgm:pt modelId="{0F1403C8-CDE4-4A9E-8E6A-9FE7E6300B40}" type="sibTrans" cxnId="{13B58948-FB7F-46A8-9C8F-827EDC03A25D}">
      <dgm:prSet/>
      <dgm:spPr/>
      <dgm:t>
        <a:bodyPr/>
        <a:lstStyle/>
        <a:p>
          <a:endParaRPr lang="ru-RU"/>
        </a:p>
      </dgm:t>
    </dgm:pt>
    <dgm:pt modelId="{301B761B-49DE-4289-87A4-F10DF4B54DAC}">
      <dgm:prSet custT="1"/>
      <dgm:spPr/>
      <dgm:t>
        <a:bodyPr/>
        <a:lstStyle/>
        <a:p>
          <a:r>
            <a:rPr lang="ru-RU" sz="1400" dirty="0" err="1" smtClean="0"/>
            <a:t>Темафлоксацин</a:t>
          </a:r>
          <a:endParaRPr lang="ru-RU" sz="1400" dirty="0"/>
        </a:p>
      </dgm:t>
    </dgm:pt>
    <dgm:pt modelId="{784060C9-106A-49A3-A374-16F2F3C3F4EB}" type="parTrans" cxnId="{852485CD-2638-4F23-AD68-EC07CD786E6B}">
      <dgm:prSet/>
      <dgm:spPr/>
      <dgm:t>
        <a:bodyPr/>
        <a:lstStyle/>
        <a:p>
          <a:endParaRPr lang="ru-RU"/>
        </a:p>
      </dgm:t>
    </dgm:pt>
    <dgm:pt modelId="{EB61A2B2-EA08-4487-9315-4D54D49683F2}" type="sibTrans" cxnId="{852485CD-2638-4F23-AD68-EC07CD786E6B}">
      <dgm:prSet/>
      <dgm:spPr/>
      <dgm:t>
        <a:bodyPr/>
        <a:lstStyle/>
        <a:p>
          <a:endParaRPr lang="ru-RU"/>
        </a:p>
      </dgm:t>
    </dgm:pt>
    <dgm:pt modelId="{5AAEB8E8-6D4C-4539-AAF4-7B83F34EEE61}" type="pres">
      <dgm:prSet presAssocID="{FE4B6721-9FDE-4CE2-96A7-29BCF9C7249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B9CC10-77B1-4C34-9AF0-E920BFA9E7E8}" type="pres">
      <dgm:prSet presAssocID="{39C21DD2-9D60-4B2E-AAF1-E4EC8678DDF3}" presName="circle1" presStyleLbl="node1" presStyleIdx="0" presStyleCnt="4"/>
      <dgm:spPr>
        <a:solidFill>
          <a:schemeClr val="accent6">
            <a:lumMod val="20000"/>
            <a:lumOff val="80000"/>
          </a:schemeClr>
        </a:solidFill>
      </dgm:spPr>
    </dgm:pt>
    <dgm:pt modelId="{CA2344AB-7D79-4168-AA7D-DB805DCC9256}" type="pres">
      <dgm:prSet presAssocID="{39C21DD2-9D60-4B2E-AAF1-E4EC8678DDF3}" presName="space" presStyleCnt="0"/>
      <dgm:spPr/>
    </dgm:pt>
    <dgm:pt modelId="{5FFE69CC-41DC-41FF-A6B6-A780E56CF091}" type="pres">
      <dgm:prSet presAssocID="{39C21DD2-9D60-4B2E-AAF1-E4EC8678DDF3}" presName="rect1" presStyleLbl="alignAcc1" presStyleIdx="0" presStyleCnt="4"/>
      <dgm:spPr/>
      <dgm:t>
        <a:bodyPr/>
        <a:lstStyle/>
        <a:p>
          <a:endParaRPr lang="ru-RU"/>
        </a:p>
      </dgm:t>
    </dgm:pt>
    <dgm:pt modelId="{AC25E979-230E-40FA-A95A-07C9A6E1651A}" type="pres">
      <dgm:prSet presAssocID="{0FB717D2-45E2-4C0B-91A5-30E4B824A421}" presName="vertSpace2" presStyleLbl="node1" presStyleIdx="0" presStyleCnt="4"/>
      <dgm:spPr/>
    </dgm:pt>
    <dgm:pt modelId="{8DFFEE7D-A773-49A2-B9C2-C172078697E1}" type="pres">
      <dgm:prSet presAssocID="{0FB717D2-45E2-4C0B-91A5-30E4B824A421}" presName="circle2" presStyleLbl="node1" presStyleIdx="1" presStyleCnt="4"/>
      <dgm:spPr>
        <a:solidFill>
          <a:schemeClr val="accent6">
            <a:lumMod val="60000"/>
            <a:lumOff val="40000"/>
          </a:schemeClr>
        </a:solidFill>
      </dgm:spPr>
    </dgm:pt>
    <dgm:pt modelId="{BE5FC2B1-686E-4EC8-89B4-7DF2CF305083}" type="pres">
      <dgm:prSet presAssocID="{0FB717D2-45E2-4C0B-91A5-30E4B824A421}" presName="rect2" presStyleLbl="alignAcc1" presStyleIdx="1" presStyleCnt="4"/>
      <dgm:spPr/>
      <dgm:t>
        <a:bodyPr/>
        <a:lstStyle/>
        <a:p>
          <a:endParaRPr lang="ru-RU"/>
        </a:p>
      </dgm:t>
    </dgm:pt>
    <dgm:pt modelId="{0001572C-2CE4-41F5-A700-BE785609BD87}" type="pres">
      <dgm:prSet presAssocID="{7826D371-F684-4F96-8359-750B5B54FD2F}" presName="vertSpace3" presStyleLbl="node1" presStyleIdx="1" presStyleCnt="4"/>
      <dgm:spPr/>
    </dgm:pt>
    <dgm:pt modelId="{9826A093-B7B2-44C7-AA2C-EA031807DECA}" type="pres">
      <dgm:prSet presAssocID="{7826D371-F684-4F96-8359-750B5B54FD2F}" presName="circle3" presStyleLbl="node1" presStyleIdx="2" presStyleCnt="4"/>
      <dgm:spPr>
        <a:solidFill>
          <a:schemeClr val="accent6">
            <a:lumMod val="40000"/>
            <a:lumOff val="60000"/>
          </a:schemeClr>
        </a:solidFill>
      </dgm:spPr>
    </dgm:pt>
    <dgm:pt modelId="{8169DCD5-32EB-459C-A935-683DF7DE2FF9}" type="pres">
      <dgm:prSet presAssocID="{7826D371-F684-4F96-8359-750B5B54FD2F}" presName="rect3" presStyleLbl="alignAcc1" presStyleIdx="2" presStyleCnt="4"/>
      <dgm:spPr/>
      <dgm:t>
        <a:bodyPr/>
        <a:lstStyle/>
        <a:p>
          <a:endParaRPr lang="ru-RU"/>
        </a:p>
      </dgm:t>
    </dgm:pt>
    <dgm:pt modelId="{6DC9FBAE-BB44-4067-8D27-E3A982903F40}" type="pres">
      <dgm:prSet presAssocID="{E6E5F2FF-ECAD-48BA-ACCB-07BC901AB9DC}" presName="vertSpace4" presStyleLbl="node1" presStyleIdx="2" presStyleCnt="4"/>
      <dgm:spPr/>
    </dgm:pt>
    <dgm:pt modelId="{356069B1-D0E0-4CEF-BDF3-AF179054C9EC}" type="pres">
      <dgm:prSet presAssocID="{E6E5F2FF-ECAD-48BA-ACCB-07BC901AB9DC}" presName="circle4" presStyleLbl="node1" presStyleIdx="3" presStyleCnt="4"/>
      <dgm:spPr>
        <a:solidFill>
          <a:schemeClr val="accent6">
            <a:lumMod val="75000"/>
          </a:schemeClr>
        </a:solidFill>
      </dgm:spPr>
    </dgm:pt>
    <dgm:pt modelId="{C94426C5-3A39-428F-9218-F67FFF0F66D1}" type="pres">
      <dgm:prSet presAssocID="{E6E5F2FF-ECAD-48BA-ACCB-07BC901AB9DC}" presName="rect4" presStyleLbl="alignAcc1" presStyleIdx="3" presStyleCnt="4"/>
      <dgm:spPr/>
      <dgm:t>
        <a:bodyPr/>
        <a:lstStyle/>
        <a:p>
          <a:endParaRPr lang="ru-RU"/>
        </a:p>
      </dgm:t>
    </dgm:pt>
    <dgm:pt modelId="{CA518FD9-3A0D-4067-9D56-29D519D940C2}" type="pres">
      <dgm:prSet presAssocID="{39C21DD2-9D60-4B2E-AAF1-E4EC8678DDF3}" presName="rect1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796E3A-5909-442D-82B8-3101AE9F907C}" type="pres">
      <dgm:prSet presAssocID="{39C21DD2-9D60-4B2E-AAF1-E4EC8678DDF3}" presName="rect1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29911B-89D3-428A-8A2D-709F11DC1879}" type="pres">
      <dgm:prSet presAssocID="{0FB717D2-45E2-4C0B-91A5-30E4B824A421}" presName="rect2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AD990C-A764-4C78-9257-B29BB28CD76D}" type="pres">
      <dgm:prSet presAssocID="{0FB717D2-45E2-4C0B-91A5-30E4B824A421}" presName="rect2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57B6AC-DAB2-4AF1-A7F4-CA5811BB617D}" type="pres">
      <dgm:prSet presAssocID="{7826D371-F684-4F96-8359-750B5B54FD2F}" presName="rect3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2E7CCA-1DC0-453D-8A5D-2BDEFAAC788B}" type="pres">
      <dgm:prSet presAssocID="{7826D371-F684-4F96-8359-750B5B54FD2F}" presName="rect3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A951C2-01B5-45E1-9F08-BD660CF15FF4}" type="pres">
      <dgm:prSet presAssocID="{E6E5F2FF-ECAD-48BA-ACCB-07BC901AB9DC}" presName="rect4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A0FBEF-107E-4AE7-A3D3-27DFB43EC623}" type="pres">
      <dgm:prSet presAssocID="{E6E5F2FF-ECAD-48BA-ACCB-07BC901AB9DC}" presName="rect4ChTx" presStyleLbl="alignAcc1" presStyleIdx="3" presStyleCnt="4">
        <dgm:presLayoutVars>
          <dgm:bulletEnabled val="1"/>
        </dgm:presLayoutVars>
      </dgm:prSet>
      <dgm:spPr/>
    </dgm:pt>
  </dgm:ptLst>
  <dgm:cxnLst>
    <dgm:cxn modelId="{C4583BB8-A3B9-4D67-8AD0-4C3830F0AF1E}" type="presOf" srcId="{7826D371-F684-4F96-8359-750B5B54FD2F}" destId="{4E57B6AC-DAB2-4AF1-A7F4-CA5811BB617D}" srcOrd="1" destOrd="0" presId="urn:microsoft.com/office/officeart/2005/8/layout/target3"/>
    <dgm:cxn modelId="{13B58948-FB7F-46A8-9C8F-827EDC03A25D}" srcId="{7826D371-F684-4F96-8359-750B5B54FD2F}" destId="{E4C5E213-663D-48FD-8B6D-C98CE59172D4}" srcOrd="1" destOrd="0" parTransId="{815E4F7E-9F61-4233-93C7-F56F4FB610AC}" sibTransId="{0F1403C8-CDE4-4A9E-8E6A-9FE7E6300B40}"/>
    <dgm:cxn modelId="{8238384E-773F-45DD-AEF0-DFCF22E5E87B}" srcId="{FE4B6721-9FDE-4CE2-96A7-29BCF9C7249F}" destId="{39C21DD2-9D60-4B2E-AAF1-E4EC8678DDF3}" srcOrd="0" destOrd="0" parTransId="{5D3C02B9-D3F4-4546-AB39-E1B0E92CBF4B}" sibTransId="{A5F722CD-66D1-46AD-8A50-849B042241D8}"/>
    <dgm:cxn modelId="{B5C69B6B-6D70-4414-A274-9294ACCABBE9}" type="presOf" srcId="{0FB717D2-45E2-4C0B-91A5-30E4B824A421}" destId="{BE5FC2B1-686E-4EC8-89B4-7DF2CF305083}" srcOrd="0" destOrd="0" presId="urn:microsoft.com/office/officeart/2005/8/layout/target3"/>
    <dgm:cxn modelId="{EEE34E5A-A815-4A84-AD03-A80343B7775F}" srcId="{0FB717D2-45E2-4C0B-91A5-30E4B824A421}" destId="{28FD3799-8ADB-4E94-A209-7D47023CF1F3}" srcOrd="2" destOrd="0" parTransId="{0C5F5673-4EBB-4E5D-8454-E54E8F92C86E}" sibTransId="{9F5806D1-AF89-4665-819D-3C279C4F4C8F}"/>
    <dgm:cxn modelId="{B2949E5F-20C4-4AD1-A9CF-FD6295D76022}" type="presOf" srcId="{1AB29574-EE4A-4B69-9425-1142BF33A6A3}" destId="{94AD990C-A764-4C78-9257-B29BB28CD76D}" srcOrd="0" destOrd="0" presId="urn:microsoft.com/office/officeart/2005/8/layout/target3"/>
    <dgm:cxn modelId="{B92AF226-E345-4995-AC83-4930DC9A21B8}" type="presOf" srcId="{39C21DD2-9D60-4B2E-AAF1-E4EC8678DDF3}" destId="{5FFE69CC-41DC-41FF-A6B6-A780E56CF091}" srcOrd="0" destOrd="0" presId="urn:microsoft.com/office/officeart/2005/8/layout/target3"/>
    <dgm:cxn modelId="{7BF52988-C3C2-4D66-9F33-405D8DB5EEB8}" type="presOf" srcId="{E6E5F2FF-ECAD-48BA-ACCB-07BC901AB9DC}" destId="{C94426C5-3A39-428F-9218-F67FFF0F66D1}" srcOrd="0" destOrd="0" presId="urn:microsoft.com/office/officeart/2005/8/layout/target3"/>
    <dgm:cxn modelId="{0C6F1A66-5CA9-4EE6-9C43-25704B321219}" srcId="{FE4B6721-9FDE-4CE2-96A7-29BCF9C7249F}" destId="{E6E5F2FF-ECAD-48BA-ACCB-07BC901AB9DC}" srcOrd="3" destOrd="0" parTransId="{30948BD1-F1E1-47C9-9BE1-8E866BE434A6}" sibTransId="{A62E9299-7624-4673-8646-3374B17DB77B}"/>
    <dgm:cxn modelId="{48C8714C-725E-40AA-AF94-736F57843F64}" type="presOf" srcId="{986BC33C-59AA-43D6-8CD9-04CE5942B17C}" destId="{94AD990C-A764-4C78-9257-B29BB28CD76D}" srcOrd="0" destOrd="4" presId="urn:microsoft.com/office/officeart/2005/8/layout/target3"/>
    <dgm:cxn modelId="{53263B19-3F70-49D3-BB21-F3BDB1CC6BCE}" type="presOf" srcId="{301B761B-49DE-4289-87A4-F10DF4B54DAC}" destId="{EF2E7CCA-1DC0-453D-8A5D-2BDEFAAC788B}" srcOrd="0" destOrd="2" presId="urn:microsoft.com/office/officeart/2005/8/layout/target3"/>
    <dgm:cxn modelId="{A5FF1ECA-5D2F-4DE6-A827-978C536CF2C0}" srcId="{0FB717D2-45E2-4C0B-91A5-30E4B824A421}" destId="{1AB29574-EE4A-4B69-9425-1142BF33A6A3}" srcOrd="0" destOrd="0" parTransId="{17DE7E26-FD91-4F4C-9BBD-3EA9AA4C870D}" sibTransId="{2FC84DE7-77D8-447E-946B-D4FC959DFEE0}"/>
    <dgm:cxn modelId="{CDBFA70F-495E-416B-AE1D-9BA725B2A661}" srcId="{0FB717D2-45E2-4C0B-91A5-30E4B824A421}" destId="{986BC33C-59AA-43D6-8CD9-04CE5942B17C}" srcOrd="4" destOrd="0" parTransId="{7C9B9772-EE4C-4ADF-AD82-0A04755A239A}" sibTransId="{0709B0C9-C4E0-422D-A580-454C8A7A44B7}"/>
    <dgm:cxn modelId="{66493577-78DB-45B7-BB1A-45D4D69D5F9E}" type="presOf" srcId="{93A029BE-CD2D-4690-B83A-8CC0CE20EE2F}" destId="{49796E3A-5909-442D-82B8-3101AE9F907C}" srcOrd="0" destOrd="0" presId="urn:microsoft.com/office/officeart/2005/8/layout/target3"/>
    <dgm:cxn modelId="{9214AB85-0B41-4C34-B86C-C3681AFD606F}" srcId="{7826D371-F684-4F96-8359-750B5B54FD2F}" destId="{E9D5B730-AA92-4364-97B3-9F5635866ECF}" srcOrd="0" destOrd="0" parTransId="{3CDC7DE1-D707-49AE-9807-31A26CA81AB9}" sibTransId="{FB7DFED3-4470-4FDD-98F9-920B15D9277B}"/>
    <dgm:cxn modelId="{2431D98A-332D-473D-AD7D-AE5208A3DCB3}" type="presOf" srcId="{7826D371-F684-4F96-8359-750B5B54FD2F}" destId="{8169DCD5-32EB-459C-A935-683DF7DE2FF9}" srcOrd="0" destOrd="0" presId="urn:microsoft.com/office/officeart/2005/8/layout/target3"/>
    <dgm:cxn modelId="{9517C07C-FBF2-4F2D-BF7B-C54A55EC9290}" type="presOf" srcId="{528AAD85-808D-4289-9E55-439FE41E74C5}" destId="{94AD990C-A764-4C78-9257-B29BB28CD76D}" srcOrd="0" destOrd="1" presId="urn:microsoft.com/office/officeart/2005/8/layout/target3"/>
    <dgm:cxn modelId="{852485CD-2638-4F23-AD68-EC07CD786E6B}" srcId="{7826D371-F684-4F96-8359-750B5B54FD2F}" destId="{301B761B-49DE-4289-87A4-F10DF4B54DAC}" srcOrd="2" destOrd="0" parTransId="{784060C9-106A-49A3-A374-16F2F3C3F4EB}" sibTransId="{EB61A2B2-EA08-4487-9315-4D54D49683F2}"/>
    <dgm:cxn modelId="{F1921AAC-4082-4B40-B648-11813CA5733B}" srcId="{0FB717D2-45E2-4C0B-91A5-30E4B824A421}" destId="{528AAD85-808D-4289-9E55-439FE41E74C5}" srcOrd="1" destOrd="0" parTransId="{AB102DEE-0470-48D6-96F8-12C04720DA60}" sibTransId="{83C1CD6E-6217-4E25-B970-6DADB19060E9}"/>
    <dgm:cxn modelId="{94AEAE7C-787E-4468-AAE8-5DA1E0FD9C40}" type="presOf" srcId="{D5CF9D76-0963-4FD9-9162-F0BCFEF62272}" destId="{94AD990C-A764-4C78-9257-B29BB28CD76D}" srcOrd="0" destOrd="3" presId="urn:microsoft.com/office/officeart/2005/8/layout/target3"/>
    <dgm:cxn modelId="{1BECC4B8-90A4-49CA-BE1A-FD61B8C66482}" type="presOf" srcId="{28FD3799-8ADB-4E94-A209-7D47023CF1F3}" destId="{94AD990C-A764-4C78-9257-B29BB28CD76D}" srcOrd="0" destOrd="2" presId="urn:microsoft.com/office/officeart/2005/8/layout/target3"/>
    <dgm:cxn modelId="{38E438D6-04A5-4A44-B546-E56450FB7364}" type="presOf" srcId="{E4C5E213-663D-48FD-8B6D-C98CE59172D4}" destId="{EF2E7CCA-1DC0-453D-8A5D-2BDEFAAC788B}" srcOrd="0" destOrd="1" presId="urn:microsoft.com/office/officeart/2005/8/layout/target3"/>
    <dgm:cxn modelId="{BD5FD796-B950-4047-A285-22E692A640FC}" srcId="{39C21DD2-9D60-4B2E-AAF1-E4EC8678DDF3}" destId="{93A029BE-CD2D-4690-B83A-8CC0CE20EE2F}" srcOrd="0" destOrd="0" parTransId="{B5B81AED-DA8E-4B7B-8052-EF2719760791}" sibTransId="{B5009690-8A0B-463A-9F7D-59CC625A9C26}"/>
    <dgm:cxn modelId="{FC4E8D96-0001-41DE-8A22-BFCF2DFDF4BA}" type="presOf" srcId="{39C21DD2-9D60-4B2E-AAF1-E4EC8678DDF3}" destId="{CA518FD9-3A0D-4067-9D56-29D519D940C2}" srcOrd="1" destOrd="0" presId="urn:microsoft.com/office/officeart/2005/8/layout/target3"/>
    <dgm:cxn modelId="{08B661BA-C786-457B-B444-8186C4A5EF6A}" type="presOf" srcId="{0FB717D2-45E2-4C0B-91A5-30E4B824A421}" destId="{E629911B-89D3-428A-8A2D-709F11DC1879}" srcOrd="1" destOrd="0" presId="urn:microsoft.com/office/officeart/2005/8/layout/target3"/>
    <dgm:cxn modelId="{E2341B73-55B2-4EE9-B278-48524F91CFBF}" type="presOf" srcId="{4ED867CD-E4C5-4F68-89F1-D9252AE758B9}" destId="{49796E3A-5909-442D-82B8-3101AE9F907C}" srcOrd="0" destOrd="2" presId="urn:microsoft.com/office/officeart/2005/8/layout/target3"/>
    <dgm:cxn modelId="{33F27493-2ACA-4417-AB3B-A8F1D0BE6BBE}" type="presOf" srcId="{FE4B6721-9FDE-4CE2-96A7-29BCF9C7249F}" destId="{5AAEB8E8-6D4C-4539-AAF4-7B83F34EEE61}" srcOrd="0" destOrd="0" presId="urn:microsoft.com/office/officeart/2005/8/layout/target3"/>
    <dgm:cxn modelId="{13F6419C-4332-46E1-9C31-872FF8A4770D}" type="presOf" srcId="{E9D5B730-AA92-4364-97B3-9F5635866ECF}" destId="{EF2E7CCA-1DC0-453D-8A5D-2BDEFAAC788B}" srcOrd="0" destOrd="0" presId="urn:microsoft.com/office/officeart/2005/8/layout/target3"/>
    <dgm:cxn modelId="{0561ECBB-0182-437B-A181-655DCFE812DF}" srcId="{FE4B6721-9FDE-4CE2-96A7-29BCF9C7249F}" destId="{7826D371-F684-4F96-8359-750B5B54FD2F}" srcOrd="2" destOrd="0" parTransId="{A81CDB0A-082A-4859-93CE-A978919134AE}" sibTransId="{7D1AD021-A354-47DE-B74C-DF836FBB17E5}"/>
    <dgm:cxn modelId="{0723E8DA-E328-4C40-A3DA-1CF3313FF3C2}" type="presOf" srcId="{9E7992DE-3208-4147-B4FA-2DB111B2A81B}" destId="{49796E3A-5909-442D-82B8-3101AE9F907C}" srcOrd="0" destOrd="1" presId="urn:microsoft.com/office/officeart/2005/8/layout/target3"/>
    <dgm:cxn modelId="{32459D7D-60FA-4337-80D5-6D22895445BD}" srcId="{0FB717D2-45E2-4C0B-91A5-30E4B824A421}" destId="{D5CF9D76-0963-4FD9-9162-F0BCFEF62272}" srcOrd="3" destOrd="0" parTransId="{D57FDFBB-89D2-4C17-861C-07EF0102DE45}" sibTransId="{79CA017B-358C-4312-A9F6-DD34153842F2}"/>
    <dgm:cxn modelId="{D558A786-AC5B-45D6-B3E7-B5C649FA1557}" srcId="{FE4B6721-9FDE-4CE2-96A7-29BCF9C7249F}" destId="{0FB717D2-45E2-4C0B-91A5-30E4B824A421}" srcOrd="1" destOrd="0" parTransId="{98A0F9D1-CE17-4AF1-B676-A0F8C63015C0}" sibTransId="{BB272CA3-2FEA-46DA-886C-F252F740B2A8}"/>
    <dgm:cxn modelId="{51C6A97F-7B9D-46EC-A7DE-8467B5B14FAE}" type="presOf" srcId="{E6E5F2FF-ECAD-48BA-ACCB-07BC901AB9DC}" destId="{D3A951C2-01B5-45E1-9F08-BD660CF15FF4}" srcOrd="1" destOrd="0" presId="urn:microsoft.com/office/officeart/2005/8/layout/target3"/>
    <dgm:cxn modelId="{41D3BA67-6488-4CAB-9BF1-DAD71DE430BB}" srcId="{39C21DD2-9D60-4B2E-AAF1-E4EC8678DDF3}" destId="{9E7992DE-3208-4147-B4FA-2DB111B2A81B}" srcOrd="1" destOrd="0" parTransId="{8405133B-9FA4-401B-A945-00F1D9EC621D}" sibTransId="{746E0D3E-DC2E-4C8F-8EE3-B4D6E9C206F0}"/>
    <dgm:cxn modelId="{B943AFD9-331B-48E9-A60E-BE6BB7E1F05C}" srcId="{39C21DD2-9D60-4B2E-AAF1-E4EC8678DDF3}" destId="{4ED867CD-E4C5-4F68-89F1-D9252AE758B9}" srcOrd="2" destOrd="0" parTransId="{6313E241-D855-4AD3-986A-F3F830FD49B3}" sibTransId="{9A53C008-DB51-462C-BDC7-B700B0B0625B}"/>
    <dgm:cxn modelId="{44765D1C-D2BB-480E-A6E3-70D0B58519C3}" type="presParOf" srcId="{5AAEB8E8-6D4C-4539-AAF4-7B83F34EEE61}" destId="{D4B9CC10-77B1-4C34-9AF0-E920BFA9E7E8}" srcOrd="0" destOrd="0" presId="urn:microsoft.com/office/officeart/2005/8/layout/target3"/>
    <dgm:cxn modelId="{5D380316-A29D-40D1-B572-9CB95BDF1928}" type="presParOf" srcId="{5AAEB8E8-6D4C-4539-AAF4-7B83F34EEE61}" destId="{CA2344AB-7D79-4168-AA7D-DB805DCC9256}" srcOrd="1" destOrd="0" presId="urn:microsoft.com/office/officeart/2005/8/layout/target3"/>
    <dgm:cxn modelId="{B028C486-D13A-425B-BB24-3739C51384BE}" type="presParOf" srcId="{5AAEB8E8-6D4C-4539-AAF4-7B83F34EEE61}" destId="{5FFE69CC-41DC-41FF-A6B6-A780E56CF091}" srcOrd="2" destOrd="0" presId="urn:microsoft.com/office/officeart/2005/8/layout/target3"/>
    <dgm:cxn modelId="{08F7B90C-70BB-40E2-914D-EF844B1CF96F}" type="presParOf" srcId="{5AAEB8E8-6D4C-4539-AAF4-7B83F34EEE61}" destId="{AC25E979-230E-40FA-A95A-07C9A6E1651A}" srcOrd="3" destOrd="0" presId="urn:microsoft.com/office/officeart/2005/8/layout/target3"/>
    <dgm:cxn modelId="{E6E9B929-E245-4D75-AA57-00B5B52E96EF}" type="presParOf" srcId="{5AAEB8E8-6D4C-4539-AAF4-7B83F34EEE61}" destId="{8DFFEE7D-A773-49A2-B9C2-C172078697E1}" srcOrd="4" destOrd="0" presId="urn:microsoft.com/office/officeart/2005/8/layout/target3"/>
    <dgm:cxn modelId="{B3D5F84A-A564-48D9-97D1-4FABC013C942}" type="presParOf" srcId="{5AAEB8E8-6D4C-4539-AAF4-7B83F34EEE61}" destId="{BE5FC2B1-686E-4EC8-89B4-7DF2CF305083}" srcOrd="5" destOrd="0" presId="urn:microsoft.com/office/officeart/2005/8/layout/target3"/>
    <dgm:cxn modelId="{AE626317-7AC7-4684-BFD2-CAFDA88F6C4D}" type="presParOf" srcId="{5AAEB8E8-6D4C-4539-AAF4-7B83F34EEE61}" destId="{0001572C-2CE4-41F5-A700-BE785609BD87}" srcOrd="6" destOrd="0" presId="urn:microsoft.com/office/officeart/2005/8/layout/target3"/>
    <dgm:cxn modelId="{764BFC56-DE2A-414E-8AFB-B04185ED7F27}" type="presParOf" srcId="{5AAEB8E8-6D4C-4539-AAF4-7B83F34EEE61}" destId="{9826A093-B7B2-44C7-AA2C-EA031807DECA}" srcOrd="7" destOrd="0" presId="urn:microsoft.com/office/officeart/2005/8/layout/target3"/>
    <dgm:cxn modelId="{DE950D49-98E8-4A19-B9CA-9278FAE47F4C}" type="presParOf" srcId="{5AAEB8E8-6D4C-4539-AAF4-7B83F34EEE61}" destId="{8169DCD5-32EB-459C-A935-683DF7DE2FF9}" srcOrd="8" destOrd="0" presId="urn:microsoft.com/office/officeart/2005/8/layout/target3"/>
    <dgm:cxn modelId="{519C7F17-5F90-4327-9C29-B90FF3B0EBFB}" type="presParOf" srcId="{5AAEB8E8-6D4C-4539-AAF4-7B83F34EEE61}" destId="{6DC9FBAE-BB44-4067-8D27-E3A982903F40}" srcOrd="9" destOrd="0" presId="urn:microsoft.com/office/officeart/2005/8/layout/target3"/>
    <dgm:cxn modelId="{D84935E5-4116-423B-BB05-92C75DCED1A4}" type="presParOf" srcId="{5AAEB8E8-6D4C-4539-AAF4-7B83F34EEE61}" destId="{356069B1-D0E0-4CEF-BDF3-AF179054C9EC}" srcOrd="10" destOrd="0" presId="urn:microsoft.com/office/officeart/2005/8/layout/target3"/>
    <dgm:cxn modelId="{8D97A2EB-A225-48A8-8A78-DB5ED626D787}" type="presParOf" srcId="{5AAEB8E8-6D4C-4539-AAF4-7B83F34EEE61}" destId="{C94426C5-3A39-428F-9218-F67FFF0F66D1}" srcOrd="11" destOrd="0" presId="urn:microsoft.com/office/officeart/2005/8/layout/target3"/>
    <dgm:cxn modelId="{0633F75A-ED23-4E54-956C-0E82E8D8AB8C}" type="presParOf" srcId="{5AAEB8E8-6D4C-4539-AAF4-7B83F34EEE61}" destId="{CA518FD9-3A0D-4067-9D56-29D519D940C2}" srcOrd="12" destOrd="0" presId="urn:microsoft.com/office/officeart/2005/8/layout/target3"/>
    <dgm:cxn modelId="{CEF80D17-2CE4-422B-A7AC-F5075253CED5}" type="presParOf" srcId="{5AAEB8E8-6D4C-4539-AAF4-7B83F34EEE61}" destId="{49796E3A-5909-442D-82B8-3101AE9F907C}" srcOrd="13" destOrd="0" presId="urn:microsoft.com/office/officeart/2005/8/layout/target3"/>
    <dgm:cxn modelId="{8ADAF4A8-99C4-4958-A14C-F42B3D758C2B}" type="presParOf" srcId="{5AAEB8E8-6D4C-4539-AAF4-7B83F34EEE61}" destId="{E629911B-89D3-428A-8A2D-709F11DC1879}" srcOrd="14" destOrd="0" presId="urn:microsoft.com/office/officeart/2005/8/layout/target3"/>
    <dgm:cxn modelId="{D50C349F-93AA-4437-9031-CF0B24DDB605}" type="presParOf" srcId="{5AAEB8E8-6D4C-4539-AAF4-7B83F34EEE61}" destId="{94AD990C-A764-4C78-9257-B29BB28CD76D}" srcOrd="15" destOrd="0" presId="urn:microsoft.com/office/officeart/2005/8/layout/target3"/>
    <dgm:cxn modelId="{70B0B46E-C64E-4535-8285-C825D1364658}" type="presParOf" srcId="{5AAEB8E8-6D4C-4539-AAF4-7B83F34EEE61}" destId="{4E57B6AC-DAB2-4AF1-A7F4-CA5811BB617D}" srcOrd="16" destOrd="0" presId="urn:microsoft.com/office/officeart/2005/8/layout/target3"/>
    <dgm:cxn modelId="{C7A7F3B5-8EFF-45DA-B31A-F0FEA0EE1D12}" type="presParOf" srcId="{5AAEB8E8-6D4C-4539-AAF4-7B83F34EEE61}" destId="{EF2E7CCA-1DC0-453D-8A5D-2BDEFAAC788B}" srcOrd="17" destOrd="0" presId="urn:microsoft.com/office/officeart/2005/8/layout/target3"/>
    <dgm:cxn modelId="{6EDA3A3B-3F65-4CE0-B230-9B55A46EFE30}" type="presParOf" srcId="{5AAEB8E8-6D4C-4539-AAF4-7B83F34EEE61}" destId="{D3A951C2-01B5-45E1-9F08-BD660CF15FF4}" srcOrd="18" destOrd="0" presId="urn:microsoft.com/office/officeart/2005/8/layout/target3"/>
    <dgm:cxn modelId="{4836A8BE-968A-4271-A758-DD686F091E72}" type="presParOf" srcId="{5AAEB8E8-6D4C-4539-AAF4-7B83F34EEE61}" destId="{B2A0FBEF-107E-4AE7-A3D3-27DFB43EC623}" srcOrd="19" destOrd="0" presId="urn:microsoft.com/office/officeart/2005/8/layout/targe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B9CC10-77B1-4C34-9AF0-E920BFA9E7E8}">
      <dsp:nvSpPr>
        <dsp:cNvPr id="0" name=""/>
        <dsp:cNvSpPr/>
      </dsp:nvSpPr>
      <dsp:spPr>
        <a:xfrm>
          <a:off x="0" y="129614"/>
          <a:ext cx="4925347" cy="4925347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FE69CC-41DC-41FF-A6B6-A780E56CF091}">
      <dsp:nvSpPr>
        <dsp:cNvPr id="0" name=""/>
        <dsp:cNvSpPr/>
      </dsp:nvSpPr>
      <dsp:spPr>
        <a:xfrm>
          <a:off x="2462673" y="129614"/>
          <a:ext cx="5746238" cy="49253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/>
            <a:t>Нефторированные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хинолоны</a:t>
          </a:r>
          <a:endParaRPr lang="ru-RU" sz="2100" kern="1200" dirty="0"/>
        </a:p>
      </dsp:txBody>
      <dsp:txXfrm>
        <a:off x="2462673" y="129614"/>
        <a:ext cx="2873119" cy="1046636"/>
      </dsp:txXfrm>
    </dsp:sp>
    <dsp:sp modelId="{8DFFEE7D-A773-49A2-B9C2-C172078697E1}">
      <dsp:nvSpPr>
        <dsp:cNvPr id="0" name=""/>
        <dsp:cNvSpPr/>
      </dsp:nvSpPr>
      <dsp:spPr>
        <a:xfrm>
          <a:off x="646451" y="1176250"/>
          <a:ext cx="3632443" cy="3632443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FC2B1-686E-4EC8-89B4-7DF2CF305083}">
      <dsp:nvSpPr>
        <dsp:cNvPr id="0" name=""/>
        <dsp:cNvSpPr/>
      </dsp:nvSpPr>
      <dsp:spPr>
        <a:xfrm>
          <a:off x="2462673" y="1176250"/>
          <a:ext cx="5746238" cy="36324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«Грамотрицательные </a:t>
          </a:r>
          <a:r>
            <a:rPr lang="ru-RU" sz="2100" kern="1200" dirty="0" err="1" smtClean="0"/>
            <a:t>фторхинолоны</a:t>
          </a:r>
          <a:r>
            <a:rPr lang="ru-RU" sz="2100" kern="1200" dirty="0" smtClean="0"/>
            <a:t>»</a:t>
          </a:r>
          <a:endParaRPr lang="ru-RU" sz="2100" kern="1200" dirty="0"/>
        </a:p>
      </dsp:txBody>
      <dsp:txXfrm>
        <a:off x="2462673" y="1176250"/>
        <a:ext cx="2873119" cy="1046636"/>
      </dsp:txXfrm>
    </dsp:sp>
    <dsp:sp modelId="{9826A093-B7B2-44C7-AA2C-EA031807DECA}">
      <dsp:nvSpPr>
        <dsp:cNvPr id="0" name=""/>
        <dsp:cNvSpPr/>
      </dsp:nvSpPr>
      <dsp:spPr>
        <a:xfrm>
          <a:off x="1292903" y="2222886"/>
          <a:ext cx="2339539" cy="2339539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69DCD5-32EB-459C-A935-683DF7DE2FF9}">
      <dsp:nvSpPr>
        <dsp:cNvPr id="0" name=""/>
        <dsp:cNvSpPr/>
      </dsp:nvSpPr>
      <dsp:spPr>
        <a:xfrm>
          <a:off x="2462673" y="2222886"/>
          <a:ext cx="5746238" cy="23395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«Респираторные» </a:t>
          </a:r>
          <a:r>
            <a:rPr lang="ru-RU" sz="2100" kern="1200" dirty="0" err="1" smtClean="0"/>
            <a:t>фторхинолоны</a:t>
          </a:r>
          <a:endParaRPr lang="ru-RU" sz="2100" kern="1200" dirty="0"/>
        </a:p>
      </dsp:txBody>
      <dsp:txXfrm>
        <a:off x="2462673" y="2222886"/>
        <a:ext cx="2873119" cy="1046636"/>
      </dsp:txXfrm>
    </dsp:sp>
    <dsp:sp modelId="{356069B1-D0E0-4CEF-BDF3-AF179054C9EC}">
      <dsp:nvSpPr>
        <dsp:cNvPr id="0" name=""/>
        <dsp:cNvSpPr/>
      </dsp:nvSpPr>
      <dsp:spPr>
        <a:xfrm>
          <a:off x="1939355" y="3269523"/>
          <a:ext cx="1046636" cy="1046636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4426C5-3A39-428F-9218-F67FFF0F66D1}">
      <dsp:nvSpPr>
        <dsp:cNvPr id="0" name=""/>
        <dsp:cNvSpPr/>
      </dsp:nvSpPr>
      <dsp:spPr>
        <a:xfrm>
          <a:off x="2462673" y="3269523"/>
          <a:ext cx="5746238" cy="10466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 «Респираторные»+ «</a:t>
          </a:r>
          <a:r>
            <a:rPr lang="ru-RU" sz="2100" kern="1200" dirty="0" err="1" smtClean="0"/>
            <a:t>антианаэробные</a:t>
          </a:r>
          <a:r>
            <a:rPr lang="ru-RU" sz="2100" kern="1200" dirty="0" smtClean="0"/>
            <a:t>» </a:t>
          </a:r>
          <a:r>
            <a:rPr lang="ru-RU" sz="2100" kern="1200" dirty="0" err="1" smtClean="0"/>
            <a:t>фторхинолоны</a:t>
          </a:r>
          <a:endParaRPr lang="ru-RU" sz="2100" kern="1200" dirty="0"/>
        </a:p>
      </dsp:txBody>
      <dsp:txXfrm>
        <a:off x="2462673" y="3269523"/>
        <a:ext cx="2873119" cy="1046636"/>
      </dsp:txXfrm>
    </dsp:sp>
    <dsp:sp modelId="{49796E3A-5909-442D-82B8-3101AE9F907C}">
      <dsp:nvSpPr>
        <dsp:cNvPr id="0" name=""/>
        <dsp:cNvSpPr/>
      </dsp:nvSpPr>
      <dsp:spPr>
        <a:xfrm>
          <a:off x="5335792" y="129614"/>
          <a:ext cx="2873119" cy="104663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/>
            <a:t>Налидиксовая</a:t>
          </a:r>
          <a:r>
            <a:rPr lang="ru-RU" sz="1400" kern="1200" dirty="0" smtClean="0"/>
            <a:t> кислота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/>
            <a:t>Оксолиновая</a:t>
          </a:r>
          <a:r>
            <a:rPr lang="ru-RU" sz="1400" kern="1200" dirty="0" smtClean="0"/>
            <a:t> кислота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/>
            <a:t>Пипемидовая</a:t>
          </a:r>
          <a:r>
            <a:rPr lang="ru-RU" sz="1400" kern="1200" dirty="0" smtClean="0"/>
            <a:t> кислота</a:t>
          </a:r>
          <a:endParaRPr lang="ru-RU" sz="1400" kern="1200" dirty="0"/>
        </a:p>
      </dsp:txBody>
      <dsp:txXfrm>
        <a:off x="5335792" y="129614"/>
        <a:ext cx="2873119" cy="1046636"/>
      </dsp:txXfrm>
    </dsp:sp>
    <dsp:sp modelId="{94AD990C-A764-4C78-9257-B29BB28CD76D}">
      <dsp:nvSpPr>
        <dsp:cNvPr id="0" name=""/>
        <dsp:cNvSpPr/>
      </dsp:nvSpPr>
      <dsp:spPr>
        <a:xfrm>
          <a:off x="5335792" y="1176250"/>
          <a:ext cx="2873119" cy="104663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err="1" smtClean="0"/>
            <a:t>Норфлоксацин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smtClean="0"/>
            <a:t>Ципрофлоксацин</a:t>
          </a:r>
          <a:endParaRPr lang="ru-RU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smtClean="0"/>
            <a:t>Пефлоксацин</a:t>
          </a:r>
          <a:endParaRPr lang="ru-RU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smtClean="0"/>
            <a:t>Офлоксацин</a:t>
          </a:r>
          <a:endParaRPr lang="ru-RU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err="1" smtClean="0"/>
            <a:t>Ломефлоксацин</a:t>
          </a:r>
          <a:endParaRPr lang="ru-RU" sz="1200" kern="1200" dirty="0"/>
        </a:p>
      </dsp:txBody>
      <dsp:txXfrm>
        <a:off x="5335792" y="1176250"/>
        <a:ext cx="2873119" cy="1046636"/>
      </dsp:txXfrm>
    </dsp:sp>
    <dsp:sp modelId="{EF2E7CCA-1DC0-453D-8A5D-2BDEFAAC788B}">
      <dsp:nvSpPr>
        <dsp:cNvPr id="0" name=""/>
        <dsp:cNvSpPr/>
      </dsp:nvSpPr>
      <dsp:spPr>
        <a:xfrm>
          <a:off x="5335792" y="2222886"/>
          <a:ext cx="2873119" cy="104663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/>
            <a:t>Левофлоксацин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smtClean="0"/>
            <a:t>Спарфлоксацин</a:t>
          </a:r>
          <a:endParaRPr lang="ru-RU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/>
            <a:t>Темафлоксацин</a:t>
          </a:r>
          <a:endParaRPr lang="ru-RU" sz="1400" kern="1200" dirty="0"/>
        </a:p>
      </dsp:txBody>
      <dsp:txXfrm>
        <a:off x="5335792" y="2222886"/>
        <a:ext cx="2873119" cy="10466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3E350-F24A-4431-B3DE-DB7901C61158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56046-9C72-4A1E-B0E0-9AB560C4E7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heel spokes="3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p=1&amp;text=%D1%82%D0%B0%D0%B1%D0%BB%D0%B5%D1%82%D0%BA%D0%B8&amp;pos=31&amp;uinfo=ww-1263-wh-843-fw-1038-fh-598-pd-1&amp;rpt=simage&amp;img_url=http://softchalk.com/lessonchallenge09/lesson/Pharmacology/prescription_drugs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text=%D1%84%D0%B0%D1%80%D0%BC%D0%B0%D1%86%D0%B5%D0%B2%D1%82%20%D0%BA%D0%B0%D1%80%D1%82%D0%B8%D0%BD%D0%BA%D0%B8&amp;pos=28&amp;uinfo=ww-1263-wh-843-fw-1038-fh-598-pd-1&amp;rpt=simage&amp;img_url=http://ru-an.info/2011/2011_05_16_1cd61c.jpg" TargetMode="Externa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text=%D0%B0%D0%BD%D1%82%D0%B8%D0%B1%D0%B8%D0%BE%D1%82%D0%B8%D0%BA%D0%B8%20%D0%BA%D0%B0%D1%80%D1%82%D0%B8%D0%BD%D0%BA%D0%B8&amp;pos=4&amp;uinfo=ww-1263-wh-843-fw-1038-fh-598-pd-1&amp;rpt=simage&amp;img_url=http://media.log-in.ru/images/articles/article_221/06.jp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hyperlink" Target="http://images.yandex.ru/yandsearch?p=4&amp;text=%D1%84%D0%B0%D1%80%D0%BC%D0%B0%D1%86%D0%B5%D0%B2%D1%82%20%D0%BA%D0%B0%D1%80%D1%82%D0%B8%D0%BD%D0%BA%D0%B8&amp;pos=140&amp;uinfo=ww-1263-wh-843-fw-1038-fh-598-pd-1&amp;rpt=simage&amp;img_url=http://cs5789.vk.me/u43601160/133629224/s_417d1e3b.jpg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hyperlink" Target="http://images.yandex.ru/yandsearch?text=%D1%81%D1%83%D0%BB%D1%8C%D1%84%D0%B0%D0%BD%D0%B8%D0%BB%D0%B0%D0%BC%D0%B8%D0%B4%D0%BD%D1%8B%D0%B5%20%D0%BF%D1%80%D0%B5%D0%BF%D0%B0%D1%80%D0%B0%D1%82%D1%8B&amp;pos=20&amp;uinfo=ww-1263-wh-843-fw-1038-fh-598-pd-1&amp;rpt=simage&amp;img_url=http://rud.exdat.com/pars_docs/tw_refs/728/727687/727687_html_m26459077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images.yandex.ru/yandsearch?p=1&amp;text=%D1%81%D1%83%D0%BB%D1%8C%D1%84%D0%B0%D0%BD%D0%B8%D0%BB%D0%B0%D0%BC%D0%B8%D0%B4%D0%BD%D1%8B%D0%B5%20%D0%BF%D1%80%D0%B5%D0%BF%D0%B0%D1%80%D0%B0%D1%82%D1%8B&amp;pos=57&amp;uinfo=ww-1263-wh-843-fw-1038-fh-598-pd-1&amp;rpt=simage&amp;img_url=http://cs21.babysfera.ru/7/c/b/0/425582.115989211.jpeg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://images.yandex.ru/yandsearch?p=3&amp;text=%D1%81%D1%83%D0%BB%D1%8C%D1%84%D0%B0%D0%BD%D0%B8%D0%BB%D0%B0%D0%BC%D0%B8%D0%B4%D0%BD%D1%8B%D0%B5%20%D0%BF%D1%80%D0%B5%D0%BF%D0%B0%D1%80%D0%B0%D1%82%D1%8B&amp;pos=116&amp;uinfo=ww-1263-wh-843-fw-1038-fh-598-pd-1&amp;rpt=simage&amp;img_url=http://img.wikimart.ru/img/catalog_model/f266/2658841/0_3365_mid2.jpeg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309634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Мониторинг оборота лекарственных препаратов противомикробного действия (антибиотики, </a:t>
            </a:r>
            <a:r>
              <a:rPr lang="ru-RU" sz="3200" b="1" dirty="0" err="1" smtClean="0"/>
              <a:t>фторхинолоны</a:t>
            </a:r>
            <a:r>
              <a:rPr lang="ru-RU" sz="3200" b="1" dirty="0" smtClean="0"/>
              <a:t>, сульфаниламидные препараты), в коммерческих аптеках (аптечные сети "Таблетка", "Ваш доктор")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4005064"/>
            <a:ext cx="6048672" cy="232866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Дипломная работа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студентки группы 3 </a:t>
            </a:r>
            <a:r>
              <a:rPr lang="ru-RU" b="1" dirty="0" smtClean="0">
                <a:solidFill>
                  <a:srgbClr val="FF0000"/>
                </a:solidFill>
              </a:rPr>
              <a:t>фарм-1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Епифановой Анастасии Николаевны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30722" name="Picture 2" descr="http://www.gorodok-kaliningrad.ru/article/upload/article/mozg/drugs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501008"/>
            <a:ext cx="2382540" cy="320729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по главе 1</a:t>
            </a:r>
            <a:endParaRPr lang="ru-RU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51520" y="1412776"/>
            <a:ext cx="867645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Изучение данных литературы позволяет выявить 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этапы маркетинговых исследований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способствующих проведению исследования фармацевтического ассортимента и  мониторинга продаж в аптечных сетях «Таблетка» и «Ваш доктор» с получением достоверных результатов и разработке мер для дальнейшей оптимизации лекарственного обеспечения больных, применяющих лекарственные препараты противомикробного действия. Это, прежде всего, проведение маркетинговых исследований по определению 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спроса и потребности в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антимикробных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лекарственных средствах. 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216024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настоящее время на фармацевтическом рынке РФ широко представлены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антимикробные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средства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фторхинолонового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ряда различных поколений.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51520" y="2204864"/>
            <a:ext cx="867645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фармацевтическом рынке РФ зарегистрировано более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1000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торговых наименования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антимикробных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препаратов для системного использования производителями из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45 стран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Наибольшее количество ЛС зарегистрировано</a:t>
            </a: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российскими производителями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840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индийские компании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171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производители из Словении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Среди них - 149 торговых наименований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фторхинолонов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без учета лекарственных форм (ЛФ).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94122"/>
          </a:xfrm>
        </p:spPr>
        <p:txBody>
          <a:bodyPr>
            <a:noAutofit/>
          </a:bodyPr>
          <a:lstStyle/>
          <a:p>
            <a:r>
              <a:rPr lang="ru-RU" sz="3200" dirty="0" smtClean="0"/>
              <a:t>Анализ ассортимента </a:t>
            </a:r>
            <a:r>
              <a:rPr lang="ru-RU" sz="3200" dirty="0" err="1" smtClean="0"/>
              <a:t>фторхинолонов</a:t>
            </a:r>
            <a:r>
              <a:rPr lang="ru-RU" sz="3200" dirty="0" smtClean="0"/>
              <a:t> в аптечных сетях «Таблетка» и «Ваш доктор»</a:t>
            </a: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7544" y="1124744"/>
          <a:ext cx="8280920" cy="5678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6120680"/>
              </a:tblGrid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Международное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непатентованное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название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Торговое название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Норфлоксацин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монофторхинолон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нолицин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норилет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норбактин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негафлокс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норфлоксацин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Офлоксацин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монофторхинолон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веро-офлоксацин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офло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офлоксин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200, </a:t>
                      </a: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офлоцин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офлоксацин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таривид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тарицин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Пефлоксацин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монофторхинолон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абактал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перти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пефлоксацин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пефлоксацина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мезилат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Ломефлоксацин</a:t>
                      </a:r>
                      <a:r>
                        <a:rPr lang="ru-RU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дифторхинолон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ксенаквин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максаквин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ломфлокс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Ципрофлоксацин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(монофторхинолон)</a:t>
                      </a: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ципробай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ципролет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цифран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цифран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ОД,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вероципрофлоксацин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ифиципро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квипро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микрофлокс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ципрова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цилоксан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ципринол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циклосан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ципробид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ципрова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ципрофлоксацин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ципрофлоксацина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гидрохлорид,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цитерал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Спарфлоксацин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(дифторхинолон)</a:t>
                      </a: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спарфло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Левофлоксацин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(монофторхинолон)</a:t>
                      </a: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таваник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Моксифлоксацин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(дифторхинолон)</a:t>
                      </a: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авелокс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Распределение </a:t>
            </a:r>
            <a:r>
              <a:rPr lang="ru-RU" dirty="0" err="1" smtClean="0"/>
              <a:t>фторхинолонов</a:t>
            </a:r>
            <a:r>
              <a:rPr lang="ru-RU" dirty="0" smtClean="0"/>
              <a:t> по лекарственным формам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755576" y="1700808"/>
          <a:ext cx="763284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Объемы аптечных продаж некоторых </a:t>
            </a:r>
            <a:r>
              <a:rPr lang="ru-RU" dirty="0" err="1" smtClean="0"/>
              <a:t>фторхинолонов</a:t>
            </a:r>
            <a:r>
              <a:rPr lang="ru-RU" dirty="0" smtClean="0"/>
              <a:t> в аптеках «Таблетка» и «Ваш доктор» за 2012г., </a:t>
            </a:r>
            <a:r>
              <a:rPr lang="ru-RU" dirty="0" err="1" smtClean="0"/>
              <a:t>упак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827584" y="2708920"/>
          <a:ext cx="756084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Объемы аптечных продаж некоторых </a:t>
            </a:r>
            <a:r>
              <a:rPr lang="ru-RU" dirty="0" err="1" smtClean="0"/>
              <a:t>фторхинолонов</a:t>
            </a:r>
            <a:r>
              <a:rPr lang="ru-RU" dirty="0" smtClean="0"/>
              <a:t> в аптеках «Таблетка» и «Ваш доктор» за 2013г., </a:t>
            </a:r>
            <a:r>
              <a:rPr lang="ru-RU" dirty="0" err="1" smtClean="0"/>
              <a:t>упак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611560" y="2276872"/>
          <a:ext cx="792088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Сравнительный анализ объемов продаж </a:t>
            </a:r>
            <a:r>
              <a:rPr lang="ru-RU" dirty="0" err="1" smtClean="0"/>
              <a:t>фторхинолонов</a:t>
            </a:r>
            <a:r>
              <a:rPr lang="ru-RU" dirty="0" smtClean="0"/>
              <a:t> в аптеке «Таблетка» за последние 2 года, </a:t>
            </a:r>
            <a:r>
              <a:rPr lang="ru-RU" dirty="0" err="1" smtClean="0"/>
              <a:t>упак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467544" y="2564904"/>
          <a:ext cx="806489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Сравнительный анализ объемов продаж </a:t>
            </a:r>
            <a:r>
              <a:rPr lang="ru-RU" dirty="0" err="1" smtClean="0"/>
              <a:t>фторхинолонов</a:t>
            </a:r>
            <a:r>
              <a:rPr lang="ru-RU" dirty="0" smtClean="0"/>
              <a:t> в аптеке </a:t>
            </a:r>
            <a:br>
              <a:rPr lang="ru-RU" dirty="0" smtClean="0"/>
            </a:br>
            <a:r>
              <a:rPr lang="ru-RU" dirty="0" smtClean="0"/>
              <a:t>«Ваш доктор» за последние 2 года, </a:t>
            </a:r>
            <a:r>
              <a:rPr lang="ru-RU" dirty="0" err="1" smtClean="0"/>
              <a:t>упак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39552" y="2636912"/>
          <a:ext cx="799288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296144"/>
          </a:xfrm>
        </p:spPr>
        <p:txBody>
          <a:bodyPr>
            <a:noAutofit/>
          </a:bodyPr>
          <a:lstStyle/>
          <a:p>
            <a:r>
              <a:rPr lang="ru-RU" sz="3200" dirty="0" smtClean="0"/>
              <a:t>Анализ ассортимента некоторых лекарственных средств сульфаниламидного ряда</a:t>
            </a: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12" y="1772816"/>
          <a:ext cx="8712968" cy="4819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3312368"/>
                <a:gridCol w="3528392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Название ЛС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Страна-производитель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Форма выпуска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</a:tr>
              <a:tr h="603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Стрептоцид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Фармстандарт-Уфавита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(Россия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Таблетки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мазь 10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%; линимент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%, порошок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</a:tr>
              <a:tr h="603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Сульфален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Усолье-Сибирский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ХФЗ (Россия)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таблетки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</a:tr>
              <a:tr h="603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Сульфодиметоксин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Фармстандарт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ОАО (Россия)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таблетки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</a:tr>
              <a:tr h="603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Фталазол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Дальхимфарм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(Россия),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Усолье-Сибирский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ХФЗ (Россия)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таблетки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</a:tr>
              <a:tr h="603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Сульфацил-натрия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Новосибхимфарм (Россия)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капли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глазные; порошок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</a:tr>
              <a:tr h="603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Сульфазин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Тюменский химико-фармацевтический завод (Россия)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таблетки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</a:tr>
              <a:tr h="603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Норсульфазол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Мосхимфармпрепараты ФГУП им.Н.А.Семашко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(Россия)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Таблетки, порошок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Распределение ЛС сульфаниламидного ряда по лекарственным формам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611560" y="2060848"/>
          <a:ext cx="799288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исследования</a:t>
            </a:r>
            <a:endParaRPr lang="ru-RU" dirty="0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67544" y="1124744"/>
            <a:ext cx="846043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Сегодня непреложным фактом является то, что только хорошо управляемые организации, работающие в сфере медицинских и фармацевтических услуг населению, могут добиться успеха в реальных условиях и сохранить и развить его в будущем.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699" name="Picture 3" descr="http://blogs.gartner.com/neil_macdonald/files/2009/03/j0438810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573016"/>
            <a:ext cx="3672408" cy="275861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6" y="4293096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Следовательно, и маркетинг, как одна из стратегий достижения успеха, должен эффективно управляться.</a:t>
            </a:r>
            <a:endParaRPr lang="ru-RU" sz="2800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Объемы аптечных продаж некоторых сульфаниламидных </a:t>
            </a:r>
            <a:r>
              <a:rPr lang="ru-RU" sz="3600" dirty="0" err="1" smtClean="0"/>
              <a:t>антимикробных</a:t>
            </a:r>
            <a:r>
              <a:rPr lang="ru-RU" sz="3600" dirty="0" smtClean="0"/>
              <a:t> ЛП в аптеках «Таблетка» и «Ваш доктор» за 2012г., </a:t>
            </a:r>
            <a:r>
              <a:rPr lang="ru-RU" sz="3600" dirty="0" err="1" smtClean="0"/>
              <a:t>упак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39552" y="2636912"/>
          <a:ext cx="799288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Объемы аптечных продаж некоторых сульфаниламидных </a:t>
            </a:r>
            <a:r>
              <a:rPr lang="ru-RU" sz="3600" dirty="0" err="1" smtClean="0"/>
              <a:t>антимикробных</a:t>
            </a:r>
            <a:r>
              <a:rPr lang="ru-RU" sz="3600" dirty="0" smtClean="0"/>
              <a:t> ЛП в аптеках «Таблетка» и «Ваш доктор» за 2013г., </a:t>
            </a:r>
            <a:r>
              <a:rPr lang="ru-RU" sz="3600" dirty="0" err="1" smtClean="0"/>
              <a:t>упак</a:t>
            </a:r>
            <a:r>
              <a:rPr lang="ru-RU" sz="36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611560" y="2348880"/>
          <a:ext cx="792088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Сравнительный анализ объемов продаж сульфаниламидных ЛП в аптеке «Таблетка» за последние 2 года, </a:t>
            </a:r>
            <a:r>
              <a:rPr lang="ru-RU" sz="3600" dirty="0" err="1" smtClean="0"/>
              <a:t>упак</a:t>
            </a:r>
            <a:r>
              <a:rPr lang="ru-RU" sz="36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39552" y="1916832"/>
          <a:ext cx="799288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Autofit/>
          </a:bodyPr>
          <a:lstStyle/>
          <a:p>
            <a:r>
              <a:rPr lang="ru-RU" sz="3200" dirty="0" smtClean="0"/>
              <a:t>Сравнительный анализ объемов продаж сульфаниламидных ЛП в аптеке «Ваш доктор» за последние 2 года, </a:t>
            </a:r>
            <a:r>
              <a:rPr lang="ru-RU" sz="3200" dirty="0" err="1" smtClean="0"/>
              <a:t>упак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611560" y="2132856"/>
          <a:ext cx="792088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Ассортимент некоторых антибиотиков, представленный аптеками «Таблетка» и «Ваш доктор»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7544" y="1700808"/>
          <a:ext cx="8280921" cy="4855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307"/>
                <a:gridCol w="2760307"/>
                <a:gridCol w="2760307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Название ЛС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Страна-производитель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Форма выпуска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</a:tr>
              <a:tr h="7097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Стрептомицин </a:t>
                      </a: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Агрофарм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(Россия)</a:t>
                      </a: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порошок</a:t>
                      </a: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</a:tr>
              <a:tr h="7097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Гентамицин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Дальхимфарм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(Россия)</a:t>
                      </a: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Мазь, ампулы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р-р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для инъекций 4%</a:t>
                      </a: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</a:tr>
              <a:tr h="7097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Тетрациклин </a:t>
                      </a: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Биосинтез Пенза (Россия)</a:t>
                      </a: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мазь 3</a:t>
                      </a: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%, таблетки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</a:tr>
              <a:tr h="7097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Доксициклин </a:t>
                      </a: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Тюменский химико-фармацевтический завод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(Россия)</a:t>
                      </a: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Таблетки, порошок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</a:tr>
              <a:tr h="7097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Эритромицин </a:t>
                      </a: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Акрихин ХФК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(Россия)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таблетки</a:t>
                      </a: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</a:tr>
              <a:tr h="7097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Цефтриаксон </a:t>
                      </a: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Шрея Лайф Саенсиз Пвт. Лтд., Индия.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4040" algn="l"/>
                        </a:tabLs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порошок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Распределение антибиотиков по лекарственным формам</a:t>
            </a:r>
            <a:endParaRPr lang="ru-RU" sz="32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39552" y="1556792"/>
          <a:ext cx="799288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Объемы аптечных продаж некоторых антибиотиков в аптеках «Таблетка» и «Ваш доктор» за 2012г., </a:t>
            </a:r>
            <a:r>
              <a:rPr lang="ru-RU" sz="3600" dirty="0" err="1" smtClean="0"/>
              <a:t>упак</a:t>
            </a:r>
            <a:r>
              <a:rPr lang="ru-RU" sz="36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755576" y="1772816"/>
          <a:ext cx="770485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Объемы аптечных продаж некоторых антибиотиков в аптеках «Таблетка» и «Ваш доктор» за 2013г., </a:t>
            </a:r>
            <a:r>
              <a:rPr lang="ru-RU" sz="3600" dirty="0" err="1" smtClean="0"/>
              <a:t>упак</a:t>
            </a:r>
            <a:r>
              <a:rPr lang="ru-RU" sz="36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39552" y="1916832"/>
          <a:ext cx="806489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Autofit/>
          </a:bodyPr>
          <a:lstStyle/>
          <a:p>
            <a:r>
              <a:rPr lang="ru-RU" sz="3200" dirty="0" smtClean="0"/>
              <a:t>Сравнительный анализ объемов продаж некоторых антибиотиков в аптеке «Таблетка» за последние 2 года, </a:t>
            </a:r>
            <a:r>
              <a:rPr lang="ru-RU" sz="3200" dirty="0" err="1" smtClean="0"/>
              <a:t>упак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395536" y="2132856"/>
          <a:ext cx="813690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Сравнительный анализ объемов продаж некоторых антибиотиков в аптеке «Ваш доктор» за последние 2 года, </a:t>
            </a:r>
            <a:r>
              <a:rPr lang="ru-RU" sz="3600" dirty="0" err="1" smtClean="0"/>
              <a:t>упак</a:t>
            </a:r>
            <a:r>
              <a:rPr lang="ru-RU" sz="36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467544" y="1772816"/>
          <a:ext cx="806489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274638"/>
            <a:ext cx="6059016" cy="1143000"/>
          </a:xfrm>
        </p:spPr>
        <p:txBody>
          <a:bodyPr/>
          <a:lstStyle/>
          <a:p>
            <a:r>
              <a:rPr lang="ru-RU" dirty="0" smtClean="0"/>
              <a:t>Цель исследования</a:t>
            </a:r>
            <a:endParaRPr lang="ru-RU" dirty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9512" y="1916832"/>
            <a:ext cx="439248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Изучение мониторинга оборота лекарственных препаратов противомикробного действия (антибиотики,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фторхинолоны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, сульфаниламидные препараты) в коммерческих аптеках «Таблетка» и «Ваш доктор».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7" name="Picture 5" descr="http://www.ru.all.biz/img/ru/catalog/369313.jpeg?rrr=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492896"/>
            <a:ext cx="4286250" cy="3133726"/>
          </a:xfrm>
          <a:prstGeom prst="rect">
            <a:avLst/>
          </a:prstGeom>
          <a:noFill/>
        </p:spPr>
      </p:pic>
      <p:pic>
        <p:nvPicPr>
          <p:cNvPr id="28679" name="Picture 7" descr="http://lb-co.net/documents/NEWS4bbb2338bd4cc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 l="10000" t="10000" r="10000" b="10000"/>
          <a:stretch>
            <a:fillRect/>
          </a:stretch>
        </p:blipFill>
        <p:spPr bwMode="auto">
          <a:xfrm>
            <a:off x="467544" y="116632"/>
            <a:ext cx="1871802" cy="1800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по главе 2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1412776"/>
            <a:ext cx="853244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Проанализированы объемы продаж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фторхинолонов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сульфаниламидов и антибиотиков в аптечных сетях (аптеках) «Таблетка» и «Ваш доктор» за 2012 г. и 2013 г.  Анализ показывает, что наблюдается тенденция небольшого роста объемов продаж ЛП за последние 2 года, что свидетельствует о незначительном росте заболеваемости среди населения г.Астрахани.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268760"/>
            <a:ext cx="84249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результате исследований было выявлено:</a:t>
            </a:r>
          </a:p>
          <a:p>
            <a:endParaRPr lang="ru-RU" sz="9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недостаточное присутствие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фторхинолоновых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сульфаниламидных лекарственных средств на фармацевтическом рынке области;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реальный платежеспособный спрос большинства респондентов находится в пределах 50-150 рублей;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наблюдается тенденция небольшого роста объемов продаж за 2012 и 2013 гг.</a:t>
            </a:r>
          </a:p>
          <a:p>
            <a:pPr lvl="0"/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7000" t="-3000" r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исследования</a:t>
            </a:r>
            <a:endParaRPr lang="ru-RU" dirty="0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95536" y="1386935"/>
            <a:ext cx="846043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Изучить литературные данные о распространенных лекарственных препаратах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антимикробного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действия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фторхинолонового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ряда, сульфаниламидного ряда и антибиотиков, информация которых предоставлена аптеками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«Таблетка» и «Ваш доктор»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Изучить фармакологические свойства, форму выпуска, дозировку, а также имеющиеся противопоказания к применению предложенных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лекарственных препаратов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антимикробного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действия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фторхинолонового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ряда, сульфаниламидного ряда и антибиотиков.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Провести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маркетинговый анализ ассортимента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лекарственных препаратов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антимикробного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действия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фторхинолонового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ряда, сульфаниламидного ряда и антибиотиков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Изучить мониторинг оборота продаж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лекарственных препаратов противомикробного действия (антибиотики,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фторхинолоны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, сульфаниламидные препараты) в коммерческих аптеках «Таблетка» и «Ваш доктор»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за последние два года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ru-RU" dirty="0" smtClean="0"/>
              <a:t>Объект и предмет исследования</a:t>
            </a:r>
            <a:endParaRPr lang="ru-RU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51520" y="1572181"/>
            <a:ext cx="4320480" cy="44627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Объектом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исследования является мониторинг оборота продаж 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лекарственных препаратов противомикробного действия в коммерческих аптеках </a:t>
            </a:r>
          </a:p>
          <a:p>
            <a:pPr marL="0" marR="0" lvl="0" indent="449263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«Таблетка» </a:t>
            </a:r>
          </a:p>
          <a:p>
            <a:pPr marL="0" marR="0" lvl="0" indent="449263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«Ваш доктор».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4788024" y="1556792"/>
            <a:ext cx="4139952" cy="43644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Предмет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исследования – лекарственные препараты противомикробного действия </a:t>
            </a:r>
          </a:p>
          <a:p>
            <a:pPr marL="0" marR="0" lvl="0" indent="449263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антибиотики, </a:t>
            </a:r>
          </a:p>
          <a:p>
            <a:pPr marL="0" marR="0" lvl="0" indent="449263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фторхинолоны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, </a:t>
            </a:r>
          </a:p>
          <a:p>
            <a:pPr marL="0" marR="0" lvl="0" indent="449263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сульфаниламидные </a:t>
            </a:r>
          </a:p>
          <a:p>
            <a:pPr marL="0" marR="0" lvl="0" indent="449263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600" dirty="0" smtClean="0">
                <a:latin typeface="Times New Roman" pitchFamily="18" charset="0"/>
                <a:ea typeface="TimesNewRomanPSMT" charset="-128"/>
                <a:cs typeface="Times New Roman" pitchFamily="18" charset="0"/>
              </a:rPr>
              <a:t>п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репараты.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dirty="0" smtClean="0"/>
              <a:t>Применение </a:t>
            </a:r>
            <a:r>
              <a:rPr lang="ru-RU" sz="3100" b="1" dirty="0" err="1" smtClean="0"/>
              <a:t>антимикробных</a:t>
            </a:r>
            <a:r>
              <a:rPr lang="ru-RU" sz="3100" b="1" dirty="0" smtClean="0"/>
              <a:t> средств </a:t>
            </a:r>
            <a:r>
              <a:rPr lang="ru-RU" sz="3100" b="1" dirty="0" err="1" smtClean="0"/>
              <a:t>фторхинолонового</a:t>
            </a:r>
            <a:r>
              <a:rPr lang="ru-RU" sz="3100" b="1" dirty="0" smtClean="0"/>
              <a:t> ряда в медицинской практике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467544" y="1484784"/>
          <a:ext cx="820891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796136" y="5013176"/>
            <a:ext cx="1514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400" dirty="0" err="1" smtClean="0"/>
              <a:t>Тровафлоксацин</a:t>
            </a:r>
            <a:endParaRPr lang="ru-RU" sz="1400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Применение </a:t>
            </a:r>
            <a:r>
              <a:rPr lang="ru-RU" sz="3100" b="1" dirty="0" err="1" smtClean="0"/>
              <a:t>антимикробных</a:t>
            </a:r>
            <a:r>
              <a:rPr lang="ru-RU" sz="3100" b="1" dirty="0" smtClean="0"/>
              <a:t> средств сульфаниламидного ряда в медицинской практике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4578" name="Picture 2" descr="http://him.1september.ru/2005/06/20-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1340768"/>
            <a:ext cx="2952328" cy="3011376"/>
          </a:xfrm>
          <a:prstGeom prst="rect">
            <a:avLst/>
          </a:prstGeom>
          <a:noFill/>
        </p:spPr>
      </p:pic>
      <p:pic>
        <p:nvPicPr>
          <p:cNvPr id="24580" name="Picture 4" descr="http://img.wikimart.ru/img/catalog_model/f266/2658841/0_3365_mid2.jpe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1700808"/>
            <a:ext cx="2667000" cy="2667000"/>
          </a:xfrm>
          <a:prstGeom prst="rect">
            <a:avLst/>
          </a:prstGeom>
          <a:noFill/>
        </p:spPr>
      </p:pic>
      <p:pic>
        <p:nvPicPr>
          <p:cNvPr id="24582" name="Picture 6" descr="http://www.feldsher.ru/upload/iblock/bc5/bc5a345825c59fb47c10bae046dd2dbb.jpe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00192" y="1700808"/>
            <a:ext cx="2667000" cy="2667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51520" y="4869160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Сульфаниламиды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являются бактериостатическими препаратами широкого спектра действия, конкурентными антагонистами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параминобензойной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кислоты (ПАБК), которая необходима большинству микроорганизмов для синтеза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фолиевой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кислоты.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Локализация действия сульфаниламидов</a:t>
            </a:r>
            <a:endParaRPr lang="ru-RU" dirty="0"/>
          </a:p>
        </p:txBody>
      </p:sp>
      <p:pic>
        <p:nvPicPr>
          <p:cNvPr id="3" name="Рисунок 2" descr="http://vmede.org/sait/content/Farmakologija_xarkev_2010/51_files/mb4_022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700808"/>
            <a:ext cx="6624736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Применение антибиотиков в медицинской практике</a:t>
            </a:r>
            <a:endParaRPr lang="ru-RU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1772816"/>
            <a:ext cx="9144000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Бета-лактамные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антибиотики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2636912"/>
            <a:ext cx="9144000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Антибиотики из группы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макролидов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3573016"/>
            <a:ext cx="914399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Антибиотики из группы тетрациклинов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4509120"/>
            <a:ext cx="9144000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Антибиотики из группы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аминогликозидов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5517232"/>
            <a:ext cx="9144000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Противогрибковые антибиотики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943</Words>
  <Application>Microsoft Office PowerPoint</Application>
  <PresentationFormat>Экран (4:3)</PresentationFormat>
  <Paragraphs>171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Мониторинг оборота лекарственных препаратов противомикробного действия (антибиотики, фторхинолоны, сульфаниламидные препараты), в коммерческих аптеках (аптечные сети "Таблетка", "Ваш доктор")</vt:lpstr>
      <vt:lpstr>Актуальность исследования</vt:lpstr>
      <vt:lpstr>Цель исследования</vt:lpstr>
      <vt:lpstr>Задачи исследования</vt:lpstr>
      <vt:lpstr>Объект и предмет исследования</vt:lpstr>
      <vt:lpstr> Применение антимикробных средств фторхинолонового ряда в медицинской практике </vt:lpstr>
      <vt:lpstr> Применение антимикробных средств сульфаниламидного ряда в медицинской практике </vt:lpstr>
      <vt:lpstr>Локализация действия сульфаниламидов</vt:lpstr>
      <vt:lpstr>Применение антибиотиков в медицинской практике</vt:lpstr>
      <vt:lpstr>Выводы по главе 1</vt:lpstr>
      <vt:lpstr> В настоящее время на фармацевтическом рынке РФ широко представлены антимикробные средства фторхинолонового ряда различных поколений. </vt:lpstr>
      <vt:lpstr>Анализ ассортимента фторхинолонов в аптечных сетях «Таблетка» и «Ваш доктор»</vt:lpstr>
      <vt:lpstr>Распределение фторхинолонов по лекарственным формам</vt:lpstr>
      <vt:lpstr>Объемы аптечных продаж некоторых фторхинолонов в аптеках «Таблетка» и «Ваш доктор» за 2012г., упак.</vt:lpstr>
      <vt:lpstr> Объемы аптечных продаж некоторых фторхинолонов в аптеках «Таблетка» и «Ваш доктор» за 2013г., упак. </vt:lpstr>
      <vt:lpstr> Сравнительный анализ объемов продаж фторхинолонов в аптеке «Таблетка» за последние 2 года, упак. </vt:lpstr>
      <vt:lpstr> Сравнительный анализ объемов продаж фторхинолонов в аптеке  «Ваш доктор» за последние 2 года, упак.</vt:lpstr>
      <vt:lpstr>Анализ ассортимента некоторых лекарственных средств сульфаниламидного ряда</vt:lpstr>
      <vt:lpstr>Распределение ЛС сульфаниламидного ряда по лекарственным формам</vt:lpstr>
      <vt:lpstr>Объемы аптечных продаж некоторых сульфаниламидных антимикробных ЛП в аптеках «Таблетка» и «Ваш доктор» за 2012г., упак.</vt:lpstr>
      <vt:lpstr> Объемы аптечных продаж некоторых сульфаниламидных антимикробных ЛП в аптеках «Таблетка» и «Ваш доктор» за 2013г., упак. </vt:lpstr>
      <vt:lpstr> Сравнительный анализ объемов продаж сульфаниламидных ЛП в аптеке «Таблетка» за последние 2 года, упак. </vt:lpstr>
      <vt:lpstr>Сравнительный анализ объемов продаж сульфаниламидных ЛП в аптеке «Ваш доктор» за последние 2 года, упак.</vt:lpstr>
      <vt:lpstr> Ассортимент некоторых антибиотиков, представленный аптеками «Таблетка» и «Ваш доктор» </vt:lpstr>
      <vt:lpstr>Распределение антибиотиков по лекарственным формам</vt:lpstr>
      <vt:lpstr> Объемы аптечных продаж некоторых антибиотиков в аптеках «Таблетка» и «Ваш доктор» за 2012г., упак. </vt:lpstr>
      <vt:lpstr> Объемы аптечных продаж некоторых антибиотиков в аптеках «Таблетка» и «Ваш доктор» за 2013г., упак. </vt:lpstr>
      <vt:lpstr>Сравнительный анализ объемов продаж некоторых антибиотиков в аптеке «Таблетка» за последние 2 года, упак.</vt:lpstr>
      <vt:lpstr>  Сравнительный анализ объемов продаж некоторых антибиотиков в аптеке «Ваш доктор» за последние 2 года, упак.   </vt:lpstr>
      <vt:lpstr>Выводы по главе 2</vt:lpstr>
      <vt:lpstr>Заключение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 оборота лекарственных препаратов противомикробного действия (антибиотики, фторхинолоны, сульфаниламидные препараты), в коммерческих аптеках (аптечные сети "Таблетка", "Ваш доктор")</dc:title>
  <dc:creator>Олег</dc:creator>
  <cp:lastModifiedBy>kramorenko.m</cp:lastModifiedBy>
  <cp:revision>16</cp:revision>
  <dcterms:created xsi:type="dcterms:W3CDTF">2014-05-15T16:30:46Z</dcterms:created>
  <dcterms:modified xsi:type="dcterms:W3CDTF">2016-01-19T10:12:01Z</dcterms:modified>
</cp:coreProperties>
</file>